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85"/>
  </p:notesMasterIdLst>
  <p:handoutMasterIdLst>
    <p:handoutMasterId r:id="rId86"/>
  </p:handoutMasterIdLst>
  <p:sldIdLst>
    <p:sldId id="289" r:id="rId2"/>
    <p:sldId id="301" r:id="rId3"/>
    <p:sldId id="302" r:id="rId4"/>
    <p:sldId id="304" r:id="rId5"/>
    <p:sldId id="305" r:id="rId6"/>
    <p:sldId id="306" r:id="rId7"/>
    <p:sldId id="307" r:id="rId8"/>
    <p:sldId id="314" r:id="rId9"/>
    <p:sldId id="310" r:id="rId10"/>
    <p:sldId id="313" r:id="rId11"/>
    <p:sldId id="311" r:id="rId12"/>
    <p:sldId id="312" r:id="rId13"/>
    <p:sldId id="308" r:id="rId14"/>
    <p:sldId id="309" r:id="rId15"/>
    <p:sldId id="315" r:id="rId16"/>
    <p:sldId id="316" r:id="rId17"/>
    <p:sldId id="317" r:id="rId18"/>
    <p:sldId id="381" r:id="rId19"/>
    <p:sldId id="320" r:id="rId20"/>
    <p:sldId id="342" r:id="rId21"/>
    <p:sldId id="344" r:id="rId22"/>
    <p:sldId id="387" r:id="rId23"/>
    <p:sldId id="390" r:id="rId24"/>
    <p:sldId id="384" r:id="rId25"/>
    <p:sldId id="383" r:id="rId26"/>
    <p:sldId id="350" r:id="rId27"/>
    <p:sldId id="348" r:id="rId28"/>
    <p:sldId id="335" r:id="rId29"/>
    <p:sldId id="388" r:id="rId30"/>
    <p:sldId id="330" r:id="rId31"/>
    <p:sldId id="391" r:id="rId32"/>
    <p:sldId id="374" r:id="rId33"/>
    <p:sldId id="394" r:id="rId34"/>
    <p:sldId id="392" r:id="rId35"/>
    <p:sldId id="346" r:id="rId36"/>
    <p:sldId id="319" r:id="rId37"/>
    <p:sldId id="393" r:id="rId38"/>
    <p:sldId id="397" r:id="rId39"/>
    <p:sldId id="395" r:id="rId40"/>
    <p:sldId id="398" r:id="rId41"/>
    <p:sldId id="378" r:id="rId42"/>
    <p:sldId id="352" r:id="rId43"/>
    <p:sldId id="300" r:id="rId44"/>
    <p:sldId id="356" r:id="rId45"/>
    <p:sldId id="341" r:id="rId46"/>
    <p:sldId id="321" r:id="rId47"/>
    <p:sldId id="333" r:id="rId48"/>
    <p:sldId id="403" r:id="rId49"/>
    <p:sldId id="370" r:id="rId50"/>
    <p:sldId id="402" r:id="rId51"/>
    <p:sldId id="401" r:id="rId52"/>
    <p:sldId id="407" r:id="rId53"/>
    <p:sldId id="404" r:id="rId54"/>
    <p:sldId id="405" r:id="rId55"/>
    <p:sldId id="399" r:id="rId56"/>
    <p:sldId id="406" r:id="rId57"/>
    <p:sldId id="318" r:id="rId58"/>
    <p:sldId id="414" r:id="rId59"/>
    <p:sldId id="409" r:id="rId60"/>
    <p:sldId id="412" r:id="rId61"/>
    <p:sldId id="408" r:id="rId62"/>
    <p:sldId id="410" r:id="rId63"/>
    <p:sldId id="322" r:id="rId64"/>
    <p:sldId id="418" r:id="rId65"/>
    <p:sldId id="420" r:id="rId66"/>
    <p:sldId id="417" r:id="rId67"/>
    <p:sldId id="419" r:id="rId68"/>
    <p:sldId id="421" r:id="rId69"/>
    <p:sldId id="345" r:id="rId70"/>
    <p:sldId id="422" r:id="rId71"/>
    <p:sldId id="415" r:id="rId72"/>
    <p:sldId id="416" r:id="rId73"/>
    <p:sldId id="332" r:id="rId74"/>
    <p:sldId id="423" r:id="rId75"/>
    <p:sldId id="424" r:id="rId76"/>
    <p:sldId id="324" r:id="rId77"/>
    <p:sldId id="425" r:id="rId78"/>
    <p:sldId id="426" r:id="rId79"/>
    <p:sldId id="427" r:id="rId80"/>
    <p:sldId id="428" r:id="rId81"/>
    <p:sldId id="325" r:id="rId82"/>
    <p:sldId id="303" r:id="rId83"/>
    <p:sldId id="264" r:id="rId84"/>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68B36CC-9E88-E34E-A65A-134B1DE23D89}">
          <p14:sldIdLst>
            <p14:sldId id="289"/>
            <p14:sldId id="301"/>
            <p14:sldId id="302"/>
          </p14:sldIdLst>
        </p14:section>
        <p14:section name="Einführung" id="{8BDB7324-0DDD-294A-8F23-90F59DBD0D01}">
          <p14:sldIdLst>
            <p14:sldId id="304"/>
            <p14:sldId id="305"/>
            <p14:sldId id="306"/>
            <p14:sldId id="307"/>
            <p14:sldId id="314"/>
            <p14:sldId id="310"/>
            <p14:sldId id="313"/>
            <p14:sldId id="311"/>
            <p14:sldId id="312"/>
            <p14:sldId id="308"/>
            <p14:sldId id="309"/>
            <p14:sldId id="315"/>
          </p14:sldIdLst>
        </p14:section>
        <p14:section name="Landesinfos" id="{E9B27C1E-CC30-4840-9F0F-2997C8F4552B}">
          <p14:sldIdLst>
            <p14:sldId id="316"/>
            <p14:sldId id="317"/>
            <p14:sldId id="381"/>
          </p14:sldIdLst>
        </p14:section>
        <p14:section name="Leben in der Stadt" id="{90EC7953-2B0C-7A44-A0D9-EFDD81212F16}">
          <p14:sldIdLst>
            <p14:sldId id="320"/>
            <p14:sldId id="342"/>
            <p14:sldId id="344"/>
            <p14:sldId id="387"/>
            <p14:sldId id="390"/>
            <p14:sldId id="384"/>
            <p14:sldId id="383"/>
            <p14:sldId id="350"/>
            <p14:sldId id="348"/>
            <p14:sldId id="335"/>
            <p14:sldId id="388"/>
            <p14:sldId id="330"/>
            <p14:sldId id="391"/>
            <p14:sldId id="374"/>
            <p14:sldId id="394"/>
            <p14:sldId id="392"/>
            <p14:sldId id="346"/>
          </p14:sldIdLst>
        </p14:section>
        <p14:section name="Leben auf dem Land" id="{3E9804DC-B2D2-ED47-979E-89C06B56FEAD}">
          <p14:sldIdLst>
            <p14:sldId id="319"/>
            <p14:sldId id="393"/>
            <p14:sldId id="397"/>
            <p14:sldId id="395"/>
            <p14:sldId id="398"/>
            <p14:sldId id="378"/>
            <p14:sldId id="352"/>
            <p14:sldId id="300"/>
            <p14:sldId id="356"/>
            <p14:sldId id="341"/>
            <p14:sldId id="321"/>
            <p14:sldId id="333"/>
            <p14:sldId id="403"/>
            <p14:sldId id="370"/>
            <p14:sldId id="402"/>
            <p14:sldId id="401"/>
            <p14:sldId id="407"/>
            <p14:sldId id="404"/>
            <p14:sldId id="405"/>
            <p14:sldId id="399"/>
            <p14:sldId id="406"/>
            <p14:sldId id="318"/>
            <p14:sldId id="414"/>
            <p14:sldId id="409"/>
            <p14:sldId id="412"/>
            <p14:sldId id="408"/>
            <p14:sldId id="410"/>
            <p14:sldId id="322"/>
            <p14:sldId id="418"/>
            <p14:sldId id="420"/>
            <p14:sldId id="417"/>
            <p14:sldId id="419"/>
            <p14:sldId id="421"/>
            <p14:sldId id="345"/>
            <p14:sldId id="422"/>
            <p14:sldId id="415"/>
            <p14:sldId id="416"/>
            <p14:sldId id="332"/>
            <p14:sldId id="423"/>
            <p14:sldId id="424"/>
            <p14:sldId id="324"/>
            <p14:sldId id="425"/>
            <p14:sldId id="426"/>
            <p14:sldId id="427"/>
            <p14:sldId id="428"/>
            <p14:sldId id="325"/>
          </p14:sldIdLst>
        </p14:section>
        <p14:section name="Weitere Informationen" id="{5E145F50-06C1-404E-826B-B7F7389D747B}">
          <p14:sldIdLst>
            <p14:sldId id="303"/>
            <p14:sldId id="264"/>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4185"/>
    <a:srgbClr val="D0D6E4"/>
    <a:srgbClr val="4C4C4C"/>
    <a:srgbClr val="413F49"/>
    <a:srgbClr val="3A3941"/>
    <a:srgbClr val="2B292E"/>
    <a:srgbClr val="524E57"/>
    <a:srgbClr val="556378"/>
    <a:srgbClr val="889D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764" autoAdjust="0"/>
  </p:normalViewPr>
  <p:slideViewPr>
    <p:cSldViewPr snapToGrid="0" snapToObjects="1">
      <p:cViewPr varScale="1">
        <p:scale>
          <a:sx n="166" d="100"/>
          <a:sy n="166" d="100"/>
        </p:scale>
        <p:origin x="-1576" y="-112"/>
      </p:cViewPr>
      <p:guideLst>
        <p:guide orient="horz" pos="2160"/>
        <p:guide pos="2880"/>
      </p:guideLst>
    </p:cSldViewPr>
  </p:slideViewPr>
  <p:outlineViewPr>
    <p:cViewPr>
      <p:scale>
        <a:sx n="33" d="100"/>
        <a:sy n="33" d="100"/>
      </p:scale>
      <p:origin x="0" y="632"/>
    </p:cViewPr>
  </p:outlineViewPr>
  <p:notesTextViewPr>
    <p:cViewPr>
      <p:scale>
        <a:sx n="100" d="100"/>
        <a:sy n="100" d="100"/>
      </p:scale>
      <p:origin x="0" y="0"/>
    </p:cViewPr>
  </p:notesTextViewPr>
  <p:sorterViewPr>
    <p:cViewPr>
      <p:scale>
        <a:sx n="66" d="100"/>
        <a:sy n="66" d="100"/>
      </p:scale>
      <p:origin x="0" y="2080"/>
    </p:cViewPr>
  </p:sorterViewPr>
  <p:notesViewPr>
    <p:cSldViewPr snapToGrid="0" snapToObjects="1">
      <p:cViewPr varScale="1">
        <p:scale>
          <a:sx n="131" d="100"/>
          <a:sy n="131" d="100"/>
        </p:scale>
        <p:origin x="-479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3718A6-46D5-B041-9F3A-609F6D4D9893}" type="datetimeFigureOut">
              <a:rPr lang="de-DE" smtClean="0"/>
              <a:t>24.01.16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D65BD1-1C34-9546-B041-C2ABEB10931C}" type="slidenum">
              <a:rPr lang="de-DE" smtClean="0"/>
              <a:t>‹Nr.›</a:t>
            </a:fld>
            <a:endParaRPr lang="de-DE"/>
          </a:p>
        </p:txBody>
      </p:sp>
    </p:spTree>
    <p:extLst>
      <p:ext uri="{BB962C8B-B14F-4D97-AF65-F5344CB8AC3E}">
        <p14:creationId xmlns:p14="http://schemas.microsoft.com/office/powerpoint/2010/main" val="3484926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9CB30-1023-E747-AE13-F8C1B00A4225}" type="datetimeFigureOut">
              <a:rPr lang="de-DE" smtClean="0"/>
              <a:t>24.01.16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D251CB-F9A9-7940-A530-B2D294527AFB}" type="slidenum">
              <a:rPr lang="de-DE" smtClean="0"/>
              <a:t>‹Nr.›</a:t>
            </a:fld>
            <a:endParaRPr lang="de-DE"/>
          </a:p>
        </p:txBody>
      </p:sp>
    </p:spTree>
    <p:extLst>
      <p:ext uri="{BB962C8B-B14F-4D97-AF65-F5344CB8AC3E}">
        <p14:creationId xmlns:p14="http://schemas.microsoft.com/office/powerpoint/2010/main" val="32607652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eite">
    <p:spTree>
      <p:nvGrpSpPr>
        <p:cNvPr id="1" name=""/>
        <p:cNvGrpSpPr/>
        <p:nvPr/>
      </p:nvGrpSpPr>
      <p:grpSpPr>
        <a:xfrm>
          <a:off x="0" y="0"/>
          <a:ext cx="0" cy="0"/>
          <a:chOff x="0" y="0"/>
          <a:chExt cx="0" cy="0"/>
        </a:xfrm>
      </p:grpSpPr>
      <p:pic>
        <p:nvPicPr>
          <p:cNvPr id="8" name="Bild 7" descr="CHW Logo weis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
        <p:nvSpPr>
          <p:cNvPr id="22" name="Bildplatzhalter 11"/>
          <p:cNvSpPr>
            <a:spLocks noGrp="1"/>
          </p:cNvSpPr>
          <p:nvPr>
            <p:ph type="pic" sz="quarter" idx="16"/>
          </p:nvPr>
        </p:nvSpPr>
        <p:spPr>
          <a:xfrm>
            <a:off x="2460625"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25" name="Bildplatzhalter 11"/>
          <p:cNvSpPr>
            <a:spLocks noGrp="1"/>
          </p:cNvSpPr>
          <p:nvPr>
            <p:ph type="pic" sz="quarter" idx="18"/>
          </p:nvPr>
        </p:nvSpPr>
        <p:spPr>
          <a:xfrm>
            <a:off x="4646036" y="228600"/>
            <a:ext cx="4235450" cy="4245381"/>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4" name="Titel 3"/>
          <p:cNvSpPr>
            <a:spLocks noGrp="1"/>
          </p:cNvSpPr>
          <p:nvPr>
            <p:ph type="title"/>
          </p:nvPr>
        </p:nvSpPr>
        <p:spPr>
          <a:xfrm>
            <a:off x="2460624" y="4589439"/>
            <a:ext cx="6399213" cy="837067"/>
          </a:xfrm>
          <a:prstGeom prst="rect">
            <a:avLst/>
          </a:prstGeom>
        </p:spPr>
        <p:txBody>
          <a:bodyPr vert="horz" lIns="0" tIns="0" rIns="0" anchor="b" anchorCtr="0">
            <a:normAutofit/>
          </a:bodyPr>
          <a:lstStyle>
            <a:lvl1pPr>
              <a:lnSpc>
                <a:spcPts val="2800"/>
              </a:lnSpc>
              <a:defRPr sz="2800" b="0" i="0">
                <a:solidFill>
                  <a:schemeClr val="bg1"/>
                </a:solidFill>
                <a:latin typeface="Calibri"/>
                <a:cs typeface="Droid Sans"/>
              </a:defRPr>
            </a:lvl1pPr>
          </a:lstStyle>
          <a:p>
            <a:r>
              <a:rPr lang="de-DE" smtClean="0"/>
              <a:t>Mastertitelformat bearbeiten</a:t>
            </a:r>
            <a:endParaRPr lang="de-DE" dirty="0"/>
          </a:p>
        </p:txBody>
      </p:sp>
      <p:sp>
        <p:nvSpPr>
          <p:cNvPr id="28" name="Text Placeholder 2"/>
          <p:cNvSpPr>
            <a:spLocks noGrp="1"/>
          </p:cNvSpPr>
          <p:nvPr>
            <p:ph type="body" idx="1"/>
          </p:nvPr>
        </p:nvSpPr>
        <p:spPr>
          <a:xfrm>
            <a:off x="2460624" y="5485867"/>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Mastertextformat bearbeiten</a:t>
            </a:r>
          </a:p>
        </p:txBody>
      </p:sp>
      <p:sp>
        <p:nvSpPr>
          <p:cNvPr id="14" name="Bildplatzhalter 11"/>
          <p:cNvSpPr>
            <a:spLocks noGrp="1"/>
          </p:cNvSpPr>
          <p:nvPr>
            <p:ph type="pic" sz="quarter" idx="22"/>
          </p:nvPr>
        </p:nvSpPr>
        <p:spPr>
          <a:xfrm>
            <a:off x="282576" y="228600"/>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6" name="Bildplatzhalter 11"/>
          <p:cNvSpPr>
            <a:spLocks noGrp="1"/>
          </p:cNvSpPr>
          <p:nvPr>
            <p:ph type="pic" sz="quarter" idx="23"/>
          </p:nvPr>
        </p:nvSpPr>
        <p:spPr>
          <a:xfrm>
            <a:off x="2460625"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solidFill>
            <a:srgbClr val="404040"/>
          </a:solid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018" y="5162502"/>
            <a:ext cx="1412226" cy="1412226"/>
          </a:xfrm>
          <a:prstGeom prst="rect">
            <a:avLst/>
          </a:prstGeom>
        </p:spPr>
      </p:pic>
    </p:spTree>
    <p:extLst>
      <p:ext uri="{BB962C8B-B14F-4D97-AF65-F5344CB8AC3E}">
        <p14:creationId xmlns:p14="http://schemas.microsoft.com/office/powerpoint/2010/main" val="164688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Abspann">
    <p:spTree>
      <p:nvGrpSpPr>
        <p:cNvPr id="1" name=""/>
        <p:cNvGrpSpPr/>
        <p:nvPr/>
      </p:nvGrpSpPr>
      <p:grpSpPr>
        <a:xfrm>
          <a:off x="0" y="0"/>
          <a:ext cx="0" cy="0"/>
          <a:chOff x="0" y="0"/>
          <a:chExt cx="0" cy="0"/>
        </a:xfrm>
      </p:grpSpPr>
      <p:sp>
        <p:nvSpPr>
          <p:cNvPr id="5" name="Text Placeholder 2"/>
          <p:cNvSpPr>
            <a:spLocks noGrp="1"/>
          </p:cNvSpPr>
          <p:nvPr>
            <p:ph type="body" idx="14" hasCustomPrompt="1"/>
          </p:nvPr>
        </p:nvSpPr>
        <p:spPr>
          <a:xfrm>
            <a:off x="1464772" y="440182"/>
            <a:ext cx="4307727" cy="549145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 2014 CHW e.V.</a:t>
            </a:r>
          </a:p>
          <a:p>
            <a:pPr lvl="0"/>
            <a:r>
              <a:rPr lang="de-DE" dirty="0" smtClean="0"/>
              <a:t>Inhalt: Matthias Pommranz</a:t>
            </a:r>
          </a:p>
          <a:p>
            <a:pPr lvl="0"/>
            <a:r>
              <a:rPr lang="de-DE" dirty="0" smtClean="0"/>
              <a:t>Fotos: Matthias Pommranz, Hans Otto Weinhold</a:t>
            </a:r>
          </a:p>
          <a:p>
            <a:pPr lvl="0"/>
            <a:r>
              <a:rPr lang="de-DE" dirty="0" smtClean="0"/>
              <a:t>Gestaltung: studio2id.de</a:t>
            </a:r>
          </a:p>
          <a:p>
            <a:pPr lvl="0"/>
            <a:endParaRPr lang="de-DE" dirty="0" smtClean="0"/>
          </a:p>
          <a:p>
            <a:pPr lvl="0"/>
            <a:r>
              <a:rPr lang="de-DE" dirty="0" smtClean="0"/>
              <a:t>Christlicher Hilfsverein Wismar e.V.</a:t>
            </a:r>
          </a:p>
          <a:p>
            <a:pPr lvl="0"/>
            <a:r>
              <a:rPr lang="de-DE" dirty="0" smtClean="0"/>
              <a:t>Turnplatz 4, 23970 Wismar</a:t>
            </a:r>
            <a:br>
              <a:rPr lang="de-DE" dirty="0" smtClean="0"/>
            </a:br>
            <a:r>
              <a:rPr lang="de-DE" dirty="0" smtClean="0"/>
              <a:t>T   +49 (0) 38 41-22 53-0</a:t>
            </a:r>
            <a:br>
              <a:rPr lang="de-DE" dirty="0" smtClean="0"/>
            </a:br>
            <a:r>
              <a:rPr lang="de-DE" dirty="0" smtClean="0"/>
              <a:t>M +49 (0) 171-4 15 46 06</a:t>
            </a:r>
            <a:br>
              <a:rPr lang="de-DE" dirty="0" smtClean="0"/>
            </a:br>
            <a:r>
              <a:rPr lang="de-DE" dirty="0" smtClean="0"/>
              <a:t>E   </a:t>
            </a:r>
            <a:r>
              <a:rPr lang="de-DE" dirty="0" err="1" smtClean="0"/>
              <a:t>info@chwev.de</a:t>
            </a:r>
            <a:endParaRPr lang="de-DE" dirty="0" smtClean="0"/>
          </a:p>
          <a:p>
            <a:pPr lvl="0"/>
            <a:endParaRPr lang="de-DE" dirty="0" smtClean="0"/>
          </a:p>
          <a:p>
            <a:pPr lvl="0"/>
            <a:r>
              <a:rPr lang="de-DE" dirty="0" err="1" smtClean="0"/>
              <a:t>www.chwev.de</a:t>
            </a:r>
            <a:r>
              <a:rPr lang="de-DE" dirty="0" smtClean="0"/>
              <a:t/>
            </a:r>
            <a:br>
              <a:rPr lang="de-DE" dirty="0" smtClean="0"/>
            </a:br>
            <a:r>
              <a:rPr lang="de-DE" dirty="0" err="1" smtClean="0"/>
              <a:t>www.facebook.com</a:t>
            </a:r>
            <a:r>
              <a:rPr lang="de-DE" dirty="0" smtClean="0"/>
              <a:t>/</a:t>
            </a:r>
            <a:r>
              <a:rPr lang="de-DE" dirty="0" err="1" smtClean="0"/>
              <a:t>chwev</a:t>
            </a:r>
            <a:endParaRPr lang="de-DE" dirty="0" smtClean="0"/>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50909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fld id="{5CD74EDE-0487-4B1B-9DD8-2923147DC503}" type="datetimeFigureOut">
              <a:rPr lang="de-DE" smtClean="0"/>
              <a:t>24.01.16</a:t>
            </a:fld>
            <a:endParaRPr lang="de-DE"/>
          </a:p>
        </p:txBody>
      </p:sp>
      <p:sp>
        <p:nvSpPr>
          <p:cNvPr id="3" name="Fußzeilenplatzhalter 2"/>
          <p:cNvSpPr>
            <a:spLocks noGrp="1"/>
          </p:cNvSpPr>
          <p:nvPr>
            <p:ph type="ftr" sz="quarter" idx="11"/>
          </p:nvPr>
        </p:nvSpPr>
        <p:spPr>
          <a:xfrm>
            <a:off x="3028950" y="6356351"/>
            <a:ext cx="30861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fld id="{F71EC046-D63E-411C-9544-F213052B8129}" type="slidenum">
              <a:rPr lang="de-DE" smtClean="0"/>
              <a:t>‹Nr.›</a:t>
            </a:fld>
            <a:endParaRPr lang="de-DE"/>
          </a:p>
        </p:txBody>
      </p:sp>
    </p:spTree>
    <p:extLst>
      <p:ext uri="{BB962C8B-B14F-4D97-AF65-F5344CB8AC3E}">
        <p14:creationId xmlns:p14="http://schemas.microsoft.com/office/powerpoint/2010/main" val="84877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Textfolie">
    <p:spTree>
      <p:nvGrpSpPr>
        <p:cNvPr id="1" name=""/>
        <p:cNvGrpSpPr/>
        <p:nvPr/>
      </p:nvGrpSpPr>
      <p:grpSpPr>
        <a:xfrm>
          <a:off x="0" y="0"/>
          <a:ext cx="0" cy="0"/>
          <a:chOff x="0" y="0"/>
          <a:chExt cx="0" cy="0"/>
        </a:xfrm>
      </p:grpSpPr>
      <p:sp>
        <p:nvSpPr>
          <p:cNvPr id="6" name="Rechteck 5"/>
          <p:cNvSpPr/>
          <p:nvPr userDrawn="1"/>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CHW Logo 4c.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
        <p:nvSpPr>
          <p:cNvPr id="12"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sp>
        <p:nvSpPr>
          <p:cNvPr id="13" name="Inhaltsplatzhalter 5"/>
          <p:cNvSpPr>
            <a:spLocks noGrp="1"/>
          </p:cNvSpPr>
          <p:nvPr>
            <p:ph sz="quarter" idx="26"/>
          </p:nvPr>
        </p:nvSpPr>
        <p:spPr>
          <a:xfrm>
            <a:off x="570034" y="1188000"/>
            <a:ext cx="8177966" cy="5398523"/>
          </a:xfrm>
          <a:prstGeom prst="rect">
            <a:avLst/>
          </a:prstGeom>
        </p:spPr>
        <p:txBody>
          <a:bodyPr vert="horz" lIns="0" tIns="0" rIns="0" bIns="0"/>
          <a:lstStyle>
            <a:lvl1pPr marL="0" indent="0">
              <a:buClr>
                <a:srgbClr val="004185"/>
              </a:buClr>
              <a:buFontTx/>
              <a:buNone/>
              <a:defRPr b="1" i="0">
                <a:latin typeface="Calibri"/>
              </a:defRPr>
            </a:lvl1pPr>
            <a:lvl2pPr>
              <a:buClr>
                <a:srgbClr val="004185"/>
              </a:buClr>
              <a:defRPr>
                <a:solidFill>
                  <a:schemeClr val="tx1">
                    <a:lumMod val="65000"/>
                    <a:lumOff val="35000"/>
                  </a:schemeClr>
                </a:solidFill>
                <a:latin typeface="Calibri"/>
              </a:defRPr>
            </a:lvl2pPr>
            <a:lvl3pPr>
              <a:buClr>
                <a:schemeClr val="tx1">
                  <a:lumMod val="50000"/>
                  <a:lumOff val="50000"/>
                </a:schemeClr>
              </a:buClr>
              <a:defRPr>
                <a:latin typeface="Calibri"/>
              </a:defRPr>
            </a:lvl3pPr>
            <a:lvl4pPr>
              <a:buClrTx/>
              <a:defRPr>
                <a:latin typeface="Calibri"/>
              </a:defRPr>
            </a:lvl4pPr>
            <a:lvl5pPr>
              <a:buClr>
                <a:schemeClr val="tx1">
                  <a:lumMod val="50000"/>
                  <a:lumOff val="50000"/>
                </a:schemeClr>
              </a:buClr>
              <a:defRPr>
                <a:latin typeface="Calibri"/>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7" name="Bild 6" descr="CHW Logo 4c.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434"/>
            <a:ext cx="1022400" cy="1022400"/>
          </a:xfrm>
          <a:prstGeom prst="rect">
            <a:avLst/>
          </a:prstGeom>
        </p:spPr>
      </p:pic>
    </p:spTree>
    <p:extLst>
      <p:ext uri="{BB962C8B-B14F-4D97-AF65-F5344CB8AC3E}">
        <p14:creationId xmlns:p14="http://schemas.microsoft.com/office/powerpoint/2010/main" val="254882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extfolie mit Bildleiste">
    <p:spTree>
      <p:nvGrpSpPr>
        <p:cNvPr id="1" name=""/>
        <p:cNvGrpSpPr/>
        <p:nvPr/>
      </p:nvGrpSpPr>
      <p:grpSpPr>
        <a:xfrm>
          <a:off x="0" y="0"/>
          <a:ext cx="0" cy="0"/>
          <a:chOff x="0" y="0"/>
          <a:chExt cx="0" cy="0"/>
        </a:xfrm>
      </p:grpSpPr>
      <p:sp>
        <p:nvSpPr>
          <p:cNvPr id="9" name="Rechteck 8"/>
          <p:cNvSpPr/>
          <p:nvPr userDrawn="1"/>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2460624" y="0"/>
            <a:ext cx="6683376" cy="6858000"/>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Bildplatzhalter 11"/>
          <p:cNvSpPr>
            <a:spLocks noGrp="1"/>
          </p:cNvSpPr>
          <p:nvPr>
            <p:ph type="pic" sz="quarter" idx="22"/>
          </p:nvPr>
        </p:nvSpPr>
        <p:spPr>
          <a:xfrm>
            <a:off x="282576" y="228600"/>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Mastertextformat bearbeiten</a:t>
            </a:r>
          </a:p>
        </p:txBody>
      </p:sp>
      <p:sp>
        <p:nvSpPr>
          <p:cNvPr id="6" name="Inhaltsplatzhalter 5"/>
          <p:cNvSpPr>
            <a:spLocks noGrp="1"/>
          </p:cNvSpPr>
          <p:nvPr>
            <p:ph sz="quarter" idx="26"/>
          </p:nvPr>
        </p:nvSpPr>
        <p:spPr>
          <a:xfrm>
            <a:off x="2808000" y="1188000"/>
            <a:ext cx="5940000" cy="5398523"/>
          </a:xfrm>
          <a:prstGeom prst="rect">
            <a:avLst/>
          </a:prstGeom>
        </p:spPr>
        <p:txBody>
          <a:bodyPr vert="horz" lIns="0" tIns="0" rIns="0" bIns="0"/>
          <a:lstStyle>
            <a:lvl1pPr marL="0" indent="0">
              <a:buClr>
                <a:srgbClr val="004185"/>
              </a:buClr>
              <a:buFontTx/>
              <a:buNone/>
              <a:defRPr b="1" i="0">
                <a:solidFill>
                  <a:schemeClr val="tx1">
                    <a:lumMod val="75000"/>
                    <a:lumOff val="25000"/>
                  </a:schemeClr>
                </a:solidFill>
                <a:latin typeface="Calibri"/>
              </a:defRPr>
            </a:lvl1pPr>
            <a:lvl2pPr>
              <a:buClr>
                <a:srgbClr val="004185"/>
              </a:buClr>
              <a:defRPr>
                <a:solidFill>
                  <a:schemeClr val="tx1">
                    <a:lumMod val="75000"/>
                    <a:lumOff val="25000"/>
                  </a:schemeClr>
                </a:solidFill>
                <a:latin typeface="Calibri"/>
              </a:defRPr>
            </a:lvl2pPr>
            <a:lvl3pPr>
              <a:buClr>
                <a:schemeClr val="tx1">
                  <a:lumMod val="50000"/>
                  <a:lumOff val="50000"/>
                </a:schemeClr>
              </a:buClr>
              <a:defRPr>
                <a:solidFill>
                  <a:schemeClr val="tx1">
                    <a:lumMod val="75000"/>
                    <a:lumOff val="25000"/>
                  </a:schemeClr>
                </a:solidFill>
                <a:latin typeface="Calibri"/>
              </a:defRPr>
            </a:lvl3pPr>
            <a:lvl4pPr>
              <a:buClrTx/>
              <a:defRPr>
                <a:solidFill>
                  <a:schemeClr val="tx1">
                    <a:lumMod val="75000"/>
                    <a:lumOff val="25000"/>
                  </a:schemeClr>
                </a:solidFill>
                <a:latin typeface="Calibri"/>
              </a:defRPr>
            </a:lvl4pPr>
            <a:lvl5pPr>
              <a:buClr>
                <a:schemeClr val="tx1">
                  <a:lumMod val="50000"/>
                  <a:lumOff val="50000"/>
                </a:schemeClr>
              </a:buClr>
              <a:defRPr>
                <a:solidFill>
                  <a:schemeClr val="tx1">
                    <a:lumMod val="75000"/>
                    <a:lumOff val="25000"/>
                  </a:schemeClr>
                </a:solidFill>
                <a:latin typeface="Calibri"/>
              </a:defRPr>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itel 6"/>
          <p:cNvSpPr>
            <a:spLocks noGrp="1"/>
          </p:cNvSpPr>
          <p:nvPr>
            <p:ph type="title"/>
          </p:nvPr>
        </p:nvSpPr>
        <p:spPr>
          <a:xfrm>
            <a:off x="2808000" y="108000"/>
            <a:ext cx="5940000"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pic>
        <p:nvPicPr>
          <p:cNvPr id="11" name="Bild 10"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70214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Übergang zu Bildstrecke">
    <p:spTree>
      <p:nvGrpSpPr>
        <p:cNvPr id="1" name=""/>
        <p:cNvGrpSpPr/>
        <p:nvPr/>
      </p:nvGrpSpPr>
      <p:grpSpPr>
        <a:xfrm>
          <a:off x="0" y="0"/>
          <a:ext cx="0" cy="0"/>
          <a:chOff x="0" y="0"/>
          <a:chExt cx="0" cy="0"/>
        </a:xfrm>
      </p:grpSpPr>
      <p:sp>
        <p:nvSpPr>
          <p:cNvPr id="12" name="Rechteck 11"/>
          <p:cNvSpPr/>
          <p:nvPr userDrawn="1"/>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Rechteck 1"/>
          <p:cNvSpPr/>
          <p:nvPr/>
        </p:nvSpPr>
        <p:spPr>
          <a:xfrm>
            <a:off x="0" y="0"/>
            <a:ext cx="9144000" cy="3961637"/>
          </a:xfrm>
          <a:prstGeom prst="rect">
            <a:avLst/>
          </a:prstGeom>
          <a:solidFill>
            <a:srgbClr val="D0D6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Bildplatzhalter 11"/>
          <p:cNvSpPr>
            <a:spLocks noGrp="1"/>
          </p:cNvSpPr>
          <p:nvPr>
            <p:ph type="pic" sz="quarter" idx="24"/>
          </p:nvPr>
        </p:nvSpPr>
        <p:spPr>
          <a:xfrm>
            <a:off x="282576"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0" name="Bild 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
        <p:nvSpPr>
          <p:cNvPr id="15" name="Text Placeholder 2"/>
          <p:cNvSpPr>
            <a:spLocks noGrp="1"/>
          </p:cNvSpPr>
          <p:nvPr>
            <p:ph type="body" idx="25"/>
          </p:nvPr>
        </p:nvSpPr>
        <p:spPr>
          <a:xfrm>
            <a:off x="282576" y="4589438"/>
            <a:ext cx="2057400" cy="1183439"/>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9" name="Bildplatzhalter 11"/>
          <p:cNvSpPr>
            <a:spLocks noGrp="1"/>
          </p:cNvSpPr>
          <p:nvPr>
            <p:ph type="pic" sz="quarter" idx="18"/>
          </p:nvPr>
        </p:nvSpPr>
        <p:spPr>
          <a:xfrm>
            <a:off x="2460625" y="2415077"/>
            <a:ext cx="6287375" cy="4442923"/>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1" name="Bildplatzhalter 11"/>
          <p:cNvSpPr>
            <a:spLocks noGrp="1"/>
          </p:cNvSpPr>
          <p:nvPr>
            <p:ph type="pic" sz="quarter" idx="23"/>
          </p:nvPr>
        </p:nvSpPr>
        <p:spPr>
          <a:xfrm>
            <a:off x="2460625" y="2415077"/>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3" name="Bildplatzhalter 11"/>
          <p:cNvSpPr>
            <a:spLocks noGrp="1"/>
          </p:cNvSpPr>
          <p:nvPr>
            <p:ph type="pic" sz="quarter" idx="26"/>
          </p:nvPr>
        </p:nvSpPr>
        <p:spPr>
          <a:xfrm>
            <a:off x="2460625" y="4601554"/>
            <a:ext cx="2057400" cy="2058904"/>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16" name="Titel 6"/>
          <p:cNvSpPr>
            <a:spLocks noGrp="1"/>
          </p:cNvSpPr>
          <p:nvPr>
            <p:ph type="title"/>
          </p:nvPr>
        </p:nvSpPr>
        <p:spPr>
          <a:xfrm>
            <a:off x="570034" y="108000"/>
            <a:ext cx="8177966" cy="864000"/>
          </a:xfrm>
          <a:prstGeom prst="rect">
            <a:avLst/>
          </a:prstGeom>
        </p:spPr>
        <p:txBody>
          <a:bodyPr vert="horz" lIns="0" tIns="0" rIns="0" bIns="0" anchor="b" anchorCtr="0"/>
          <a:lstStyle>
            <a:lvl1pPr algn="l">
              <a:defRPr sz="2800" b="1" i="0" spc="0">
                <a:solidFill>
                  <a:srgbClr val="004185"/>
                </a:solidFill>
                <a:latin typeface="Calibri"/>
                <a:cs typeface="Calibri"/>
              </a:defRPr>
            </a:lvl1pPr>
          </a:lstStyle>
          <a:p>
            <a:r>
              <a:rPr lang="de-DE" smtClean="0"/>
              <a:t>Mastertitelformat bearbeiten</a:t>
            </a:r>
            <a:endParaRPr lang="de-DE" dirty="0"/>
          </a:p>
        </p:txBody>
      </p:sp>
      <p:sp>
        <p:nvSpPr>
          <p:cNvPr id="19" name="Text Placeholder 2"/>
          <p:cNvSpPr>
            <a:spLocks noGrp="1"/>
          </p:cNvSpPr>
          <p:nvPr>
            <p:ph type="body" idx="28"/>
          </p:nvPr>
        </p:nvSpPr>
        <p:spPr>
          <a:xfrm>
            <a:off x="570034" y="1125710"/>
            <a:ext cx="8177966" cy="2641093"/>
          </a:xfrm>
          <a:prstGeom prst="rect">
            <a:avLst/>
          </a:prstGeom>
          <a:noFill/>
          <a:ln>
            <a:noFill/>
          </a:ln>
        </p:spPr>
        <p:txBody>
          <a:bodyPr lIns="0" tIns="0" rIns="0" bIns="0" anchor="t" anchorCtr="0">
            <a:normAutofit/>
          </a:bodyPr>
          <a:lstStyle>
            <a:lvl1pPr marL="0" indent="0">
              <a:spcBef>
                <a:spcPts val="300"/>
              </a:spcBef>
              <a:buNone/>
              <a:defRPr sz="1800" cap="none" baseline="0">
                <a:solidFill>
                  <a:schemeClr val="tx1">
                    <a:lumMod val="75000"/>
                    <a:lumOff val="25000"/>
                  </a:schemeClr>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20" name="Bildplatzhalter 11"/>
          <p:cNvSpPr>
            <a:spLocks noGrp="1"/>
          </p:cNvSpPr>
          <p:nvPr>
            <p:ph type="pic" sz="quarter" idx="29"/>
          </p:nvPr>
        </p:nvSpPr>
        <p:spPr>
          <a:xfrm>
            <a:off x="4646036" y="2415077"/>
            <a:ext cx="4235450" cy="4245381"/>
          </a:xfrm>
          <a:prstGeom prst="rect">
            <a:avLst/>
          </a:prstGeom>
          <a:noFill/>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14" name="Bild 13"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95884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Hauptbild qu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5885" y="5780095"/>
            <a:ext cx="6118755" cy="83380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2" name="Bildplatzhalter 11"/>
          <p:cNvSpPr>
            <a:spLocks noGrp="1"/>
          </p:cNvSpPr>
          <p:nvPr>
            <p:ph type="pic" sz="quarter" idx="13"/>
          </p:nvPr>
        </p:nvSpPr>
        <p:spPr>
          <a:xfrm>
            <a:off x="0" y="1"/>
            <a:ext cx="9143999" cy="5614124"/>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pic>
        <p:nvPicPr>
          <p:cNvPr id="22" name="Bild 21"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5" name="Bild 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Hauptbild quadratisch">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6857999"/>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902012"/>
            <a:ext cx="1969770" cy="4726546"/>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6" name="Bild 5"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63041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Hauptbild quer +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6683374" cy="4611087"/>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95138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Bildplatzhalter 11"/>
          <p:cNvSpPr>
            <a:spLocks noGrp="1"/>
          </p:cNvSpPr>
          <p:nvPr>
            <p:ph type="pic" sz="quarter" idx="15"/>
          </p:nvPr>
        </p:nvSpPr>
        <p:spPr>
          <a:xfrm>
            <a:off x="2460626" y="3514240"/>
            <a:ext cx="4686932" cy="3111000"/>
          </a:xfrm>
          <a:prstGeom prst="rect">
            <a:avLst/>
          </a:prstGeom>
        </p:spPr>
        <p:txBody>
          <a:bodyPr/>
          <a:lstStyle>
            <a:lvl1pPr marL="0" indent="0">
              <a:buFontTx/>
              <a:buNone/>
              <a:defRPr sz="1800" baseline="0">
                <a:latin typeface="Calibri"/>
              </a:defRPr>
            </a:lvl1pPr>
          </a:lstStyle>
          <a:p>
            <a:r>
              <a:rPr lang="de-DE" smtClean="0"/>
              <a:t>Bild auf Platzhalter ziehen oder durch Klicken auf Symbol hinzufügen</a:t>
            </a:r>
            <a:endParaRPr lang="de-DE" dirty="0"/>
          </a:p>
        </p:txBody>
      </p:sp>
      <p:sp>
        <p:nvSpPr>
          <p:cNvPr id="6" name="Text Placeholder 2"/>
          <p:cNvSpPr>
            <a:spLocks noGrp="1"/>
          </p:cNvSpPr>
          <p:nvPr>
            <p:ph type="body" idx="16"/>
          </p:nvPr>
        </p:nvSpPr>
        <p:spPr>
          <a:xfrm>
            <a:off x="332014" y="3514240"/>
            <a:ext cx="1969770" cy="2258638"/>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9" name="Bild 8"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7" name="Bild 6"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124089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Hauptbild quer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7313" y="0"/>
            <a:ext cx="6683374" cy="4611087"/>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6934310" y="194835"/>
            <a:ext cx="1969770" cy="138549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9" name="Bildplatzhalter 11"/>
          <p:cNvSpPr>
            <a:spLocks noGrp="1"/>
          </p:cNvSpPr>
          <p:nvPr>
            <p:ph type="pic" sz="quarter" idx="17"/>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0"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1" name="Text Placeholder 2"/>
          <p:cNvSpPr>
            <a:spLocks noGrp="1"/>
          </p:cNvSpPr>
          <p:nvPr>
            <p:ph type="body" idx="19"/>
          </p:nvPr>
        </p:nvSpPr>
        <p:spPr>
          <a:xfrm>
            <a:off x="332013" y="4748192"/>
            <a:ext cx="2648039" cy="102468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3" name="Text Placeholder 2"/>
          <p:cNvSpPr>
            <a:spLocks noGrp="1"/>
          </p:cNvSpPr>
          <p:nvPr>
            <p:ph type="body" idx="20"/>
          </p:nvPr>
        </p:nvSpPr>
        <p:spPr>
          <a:xfrm>
            <a:off x="3088383" y="4748192"/>
            <a:ext cx="2272826" cy="1753511"/>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14" name="Bild 13"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15" name="Bild 14"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8849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Hauptbild hoch + 2 NB quer">
    <p:spTree>
      <p:nvGrpSpPr>
        <p:cNvPr id="1" name=""/>
        <p:cNvGrpSpPr/>
        <p:nvPr/>
      </p:nvGrpSpPr>
      <p:grpSpPr>
        <a:xfrm>
          <a:off x="0" y="0"/>
          <a:ext cx="0" cy="0"/>
          <a:chOff x="0" y="0"/>
          <a:chExt cx="0" cy="0"/>
        </a:xfrm>
      </p:grpSpPr>
      <p:sp>
        <p:nvSpPr>
          <p:cNvPr id="12" name="Bildplatzhalter 11"/>
          <p:cNvSpPr>
            <a:spLocks noGrp="1"/>
          </p:cNvSpPr>
          <p:nvPr>
            <p:ph type="pic" sz="quarter" idx="13"/>
          </p:nvPr>
        </p:nvSpPr>
        <p:spPr>
          <a:xfrm>
            <a:off x="2460625" y="0"/>
            <a:ext cx="5144643" cy="6858000"/>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5" name="Text Placeholder 2"/>
          <p:cNvSpPr>
            <a:spLocks noGrp="1"/>
          </p:cNvSpPr>
          <p:nvPr>
            <p:ph type="body" idx="14"/>
          </p:nvPr>
        </p:nvSpPr>
        <p:spPr>
          <a:xfrm>
            <a:off x="332014" y="490695"/>
            <a:ext cx="1969770" cy="2395745"/>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Bildplatzhalter 11"/>
          <p:cNvSpPr>
            <a:spLocks noGrp="1"/>
          </p:cNvSpPr>
          <p:nvPr>
            <p:ph type="pic" sz="quarter" idx="15"/>
          </p:nvPr>
        </p:nvSpPr>
        <p:spPr>
          <a:xfrm>
            <a:off x="5512904" y="4215064"/>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6" name="Text Placeholder 2"/>
          <p:cNvSpPr>
            <a:spLocks noGrp="1"/>
          </p:cNvSpPr>
          <p:nvPr>
            <p:ph type="body" idx="16"/>
          </p:nvPr>
        </p:nvSpPr>
        <p:spPr>
          <a:xfrm>
            <a:off x="332014" y="4215064"/>
            <a:ext cx="1969770" cy="1557814"/>
          </a:xfrm>
          <a:prstGeom prst="rect">
            <a:avLst/>
          </a:prstGeom>
          <a:noFill/>
          <a:ln>
            <a:noFill/>
          </a:ln>
        </p:spPr>
        <p:txBody>
          <a:bodyPr lIns="0" tIns="0" rIns="0" bIns="0" anchor="t"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17" name="Bildplatzhalter 11"/>
          <p:cNvSpPr>
            <a:spLocks noGrp="1"/>
          </p:cNvSpPr>
          <p:nvPr>
            <p:ph type="pic" sz="quarter" idx="18"/>
          </p:nvPr>
        </p:nvSpPr>
        <p:spPr>
          <a:xfrm>
            <a:off x="5512904" y="1703862"/>
            <a:ext cx="3631093" cy="2410176"/>
          </a:xfrm>
          <a:prstGeom prst="rect">
            <a:avLst/>
          </a:prstGeom>
        </p:spPr>
        <p:txBody>
          <a:bodyPr/>
          <a:lstStyle>
            <a:lvl1pPr marL="0" indent="0">
              <a:buNone/>
              <a:defRPr sz="1800">
                <a:latin typeface="Calibri"/>
                <a:cs typeface="Calibri"/>
              </a:defRPr>
            </a:lvl1pPr>
          </a:lstStyle>
          <a:p>
            <a:r>
              <a:rPr lang="de-DE" smtClean="0"/>
              <a:t>Bild auf Platzhalter ziehen oder durch Klicken auf Symbol hinzufügen</a:t>
            </a:r>
            <a:endParaRPr lang="de-DE" dirty="0"/>
          </a:p>
        </p:txBody>
      </p:sp>
      <p:sp>
        <p:nvSpPr>
          <p:cNvPr id="19" name="Text Placeholder 2"/>
          <p:cNvSpPr>
            <a:spLocks noGrp="1"/>
          </p:cNvSpPr>
          <p:nvPr>
            <p:ph type="body" idx="19"/>
          </p:nvPr>
        </p:nvSpPr>
        <p:spPr>
          <a:xfrm>
            <a:off x="332014" y="2410178"/>
            <a:ext cx="1969770" cy="1626700"/>
          </a:xfrm>
          <a:prstGeom prst="rect">
            <a:avLst/>
          </a:prstGeom>
          <a:noFill/>
          <a:ln>
            <a:noFill/>
          </a:ln>
        </p:spPr>
        <p:txBody>
          <a:bodyPr lIns="0" tIns="0" rIns="0" bIns="0" anchor="b" anchorCtr="0">
            <a:normAutofit/>
          </a:bodyPr>
          <a:lstStyle>
            <a:lvl1pPr marL="0" indent="0">
              <a:spcBef>
                <a:spcPts val="300"/>
              </a:spcBef>
              <a:buNone/>
              <a:defRPr sz="1400" cap="none" baseline="0">
                <a:solidFill>
                  <a:schemeClr val="bg1"/>
                </a:solidFill>
                <a:latin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pic>
        <p:nvPicPr>
          <p:cNvPr id="20" name="Bild 19" descr="CHW Logo weiss.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pic>
        <p:nvPicPr>
          <p:cNvPr id="9" name="Bild 8" descr="CHW Logo weiss.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0927" y="5729581"/>
            <a:ext cx="1022253" cy="1022253"/>
          </a:xfrm>
          <a:prstGeom prst="rect">
            <a:avLst/>
          </a:prstGeom>
        </p:spPr>
      </p:pic>
    </p:spTree>
    <p:extLst>
      <p:ext uri="{BB962C8B-B14F-4D97-AF65-F5344CB8AC3E}">
        <p14:creationId xmlns:p14="http://schemas.microsoft.com/office/powerpoint/2010/main" val="30677892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7"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jpeg"/><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eg"/><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8.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8.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8.xml"/><Relationship Id="rId2"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8.xml"/><Relationship Id="rId2" Type="http://schemas.openxmlformats.org/officeDocument/2006/relationships/image" Target="../media/image6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 Id="rId3"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8.xml"/><Relationship Id="rId2"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5.xml"/><Relationship Id="rId2"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4.xml"/><Relationship Id="rId2"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8.xml"/><Relationship Id="rId2" Type="http://schemas.openxmlformats.org/officeDocument/2006/relationships/image" Target="../media/image8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 Id="rId3"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8.xml"/><Relationship Id="rId2" Type="http://schemas.openxmlformats.org/officeDocument/2006/relationships/image" Target="../media/image9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8.xml"/><Relationship Id="rId2" Type="http://schemas.openxmlformats.org/officeDocument/2006/relationships/image" Target="../media/image93.jpe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5.xml"/><Relationship Id="rId2" Type="http://schemas.openxmlformats.org/officeDocument/2006/relationships/image" Target="../media/image9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 Id="rId3" Type="http://schemas.openxmlformats.org/officeDocument/2006/relationships/image" Target="../media/image10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8.xml"/><Relationship Id="rId2"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8.xml"/><Relationship Id="rId2" Type="http://schemas.openxmlformats.org/officeDocument/2006/relationships/image" Target="../media/image10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 Id="rId3" Type="http://schemas.openxmlformats.org/officeDocument/2006/relationships/image" Target="../media/image11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jpeg"/><Relationship Id="rId3"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8.xml"/><Relationship Id="rId2"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8.xml"/><Relationship Id="rId2" Type="http://schemas.openxmlformats.org/officeDocument/2006/relationships/image" Target="../media/image1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8.xml"/><Relationship Id="rId2" Type="http://schemas.openxmlformats.org/officeDocument/2006/relationships/image" Target="../media/image119.jpe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8.xml"/><Relationship Id="rId2" Type="http://schemas.openxmlformats.org/officeDocument/2006/relationships/image" Target="../media/image122.jpeg"/></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8.xml"/><Relationship Id="rId2" Type="http://schemas.openxmlformats.org/officeDocument/2006/relationships/image" Target="../media/image12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8.jpeg"/><Relationship Id="rId3" Type="http://schemas.openxmlformats.org/officeDocument/2006/relationships/image" Target="../media/image12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jpeg"/><Relationship Id="rId3" Type="http://schemas.openxmlformats.org/officeDocument/2006/relationships/image" Target="../media/image13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2.jpeg"/><Relationship Id="rId3" Type="http://schemas.openxmlformats.org/officeDocument/2006/relationships/image" Target="../media/image1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 Id="rId3" Type="http://schemas.openxmlformats.org/officeDocument/2006/relationships/image" Target="../media/image13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 Id="rId3" Type="http://schemas.openxmlformats.org/officeDocument/2006/relationships/image" Target="../media/image13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 Id="rId3" Type="http://schemas.openxmlformats.org/officeDocument/2006/relationships/image" Target="../media/image139.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1" Type="http://schemas.openxmlformats.org/officeDocument/2006/relationships/slideLayout" Target="../slideLayouts/slideLayout8.xml"/><Relationship Id="rId2" Type="http://schemas.openxmlformats.org/officeDocument/2006/relationships/image" Target="../media/image14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jpeg"/><Relationship Id="rId3" Type="http://schemas.openxmlformats.org/officeDocument/2006/relationships/image" Target="../media/image14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5.jpeg"/><Relationship Id="rId3" Type="http://schemas.openxmlformats.org/officeDocument/2006/relationships/image" Target="../media/image146.jpeg"/></Relationships>
</file>

<file path=ppt/slides/_rels/slide72.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png"/><Relationship Id="rId1" Type="http://schemas.openxmlformats.org/officeDocument/2006/relationships/slideLayout" Target="../slideLayouts/slideLayout9.xml"/><Relationship Id="rId2" Type="http://schemas.openxmlformats.org/officeDocument/2006/relationships/image" Target="../media/image14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0.png"/></Relationships>
</file>

<file path=ppt/slides/_rels/slide74.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jpeg"/><Relationship Id="rId1" Type="http://schemas.openxmlformats.org/officeDocument/2006/relationships/slideLayout" Target="../slideLayouts/slideLayout8.xml"/><Relationship Id="rId2" Type="http://schemas.openxmlformats.org/officeDocument/2006/relationships/image" Target="../media/image151.jpeg"/></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8.xml"/><Relationship Id="rId2" Type="http://schemas.openxmlformats.org/officeDocument/2006/relationships/image" Target="../media/image1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jpeg"/><Relationship Id="rId3" Type="http://schemas.openxmlformats.org/officeDocument/2006/relationships/image" Target="../media/image15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jpeg"/><Relationship Id="rId3" Type="http://schemas.openxmlformats.org/officeDocument/2006/relationships/image" Target="../media/image16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jpeg"/><Relationship Id="rId3" Type="http://schemas.openxmlformats.org/officeDocument/2006/relationships/image" Target="../media/image16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jpeg"/><Relationship Id="rId3" Type="http://schemas.openxmlformats.org/officeDocument/2006/relationships/image" Target="../media/image16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 Id="rId3" Type="http://schemas.openxmlformats.org/officeDocument/2006/relationships/image" Target="../media/image16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7.jpeg"/></Relationships>
</file>

<file path=ppt/slides/_rels/slide82.xml.rels><?xml version="1.0" encoding="UTF-8" standalone="yes"?>
<Relationships xmlns="http://schemas.openxmlformats.org/package/2006/relationships"><Relationship Id="rId3" Type="http://schemas.openxmlformats.org/officeDocument/2006/relationships/image" Target="../media/image169.emf"/><Relationship Id="rId4" Type="http://schemas.openxmlformats.org/officeDocument/2006/relationships/image" Target="../media/image170.png"/><Relationship Id="rId5" Type="http://schemas.openxmlformats.org/officeDocument/2006/relationships/image" Target="../media/image171.emf"/><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Leben in Albanien</a:t>
            </a:r>
            <a:endParaRPr lang="de-DE" dirty="0"/>
          </a:p>
        </p:txBody>
      </p:sp>
      <p:sp>
        <p:nvSpPr>
          <p:cNvPr id="5" name="Textplatzhalter 4"/>
          <p:cNvSpPr>
            <a:spLocks noGrp="1"/>
          </p:cNvSpPr>
          <p:nvPr>
            <p:ph type="body" idx="1"/>
          </p:nvPr>
        </p:nvSpPr>
        <p:spPr/>
        <p:txBody>
          <a:bodyPr/>
          <a:lstStyle/>
          <a:p>
            <a:r>
              <a:rPr lang="de-DE" dirty="0" smtClean="0"/>
              <a:t>Einblicke in ein Land am Rande Europas</a:t>
            </a:r>
            <a:endParaRPr lang="de-DE" dirty="0"/>
          </a:p>
          <a:p>
            <a:r>
              <a:rPr lang="de-DE" dirty="0"/>
              <a:t>– Stand: </a:t>
            </a:r>
            <a:r>
              <a:rPr lang="de-DE" dirty="0" smtClean="0"/>
              <a:t>Januar 2016 </a:t>
            </a:r>
            <a:r>
              <a:rPr lang="de-DE" dirty="0"/>
              <a:t>–</a:t>
            </a:r>
          </a:p>
        </p:txBody>
      </p:sp>
      <p:sp>
        <p:nvSpPr>
          <p:cNvPr id="8" name="Bildplatzhalter 7"/>
          <p:cNvSpPr>
            <a:spLocks noGrp="1"/>
          </p:cNvSpPr>
          <p:nvPr>
            <p:ph type="pic" sz="quarter" idx="16"/>
          </p:nvPr>
        </p:nvSpPr>
        <p:spPr/>
      </p:sp>
      <p:pic>
        <p:nvPicPr>
          <p:cNvPr id="9" name="Bildplatzhalter 8" descr="CHW00279.psd"/>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17" name="Bildplatzhalter 16"/>
          <p:cNvSpPr>
            <a:spLocks noGrp="1"/>
          </p:cNvSpPr>
          <p:nvPr>
            <p:ph type="pic" sz="quarter" idx="24"/>
          </p:nvPr>
        </p:nvSpPr>
        <p:spPr/>
      </p:sp>
      <p:pic>
        <p:nvPicPr>
          <p:cNvPr id="18" name="Bildplatzhalter 11" descr="DSC05374.JPG"/>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p:pic>
      <p:pic>
        <p:nvPicPr>
          <p:cNvPr id="20" name="Bildplatzhalter 19" descr="HPIM3107.JPG"/>
          <p:cNvPicPr>
            <a:picLocks noGrp="1" noChangeAspect="1"/>
          </p:cNvPicPr>
          <p:nvPr>
            <p:ph type="pic" sz="quarter" idx="22"/>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240564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6893047" cy="833804"/>
          </a:xfrm>
        </p:spPr>
        <p:txBody>
          <a:bodyPr>
            <a:normAutofit/>
          </a:bodyPr>
          <a:lstStyle/>
          <a:p>
            <a:r>
              <a:rPr lang="de-DE" dirty="0" smtClean="0"/>
              <a:t>In wenigen Stunden fährt man von Tirana quer durchs Land nach Pogradec. Die Stadt liegt am </a:t>
            </a:r>
            <a:r>
              <a:rPr lang="de-DE" dirty="0" err="1" smtClean="0"/>
              <a:t>Ohrid</a:t>
            </a:r>
            <a:r>
              <a:rPr lang="de-DE" dirty="0" smtClean="0"/>
              <a:t>-See, der bereits zu großen Teilen zu Mazedonien gehört. Er ist einer der ältesten Seen der Erde und besitzt ganz eigene Tierarten, z.B. den leckeren Koran (</a:t>
            </a:r>
            <a:r>
              <a:rPr lang="de-DE" dirty="0" err="1" smtClean="0"/>
              <a:t>Ohridforelle</a:t>
            </a:r>
            <a:r>
              <a:rPr lang="de-DE" dirty="0" smtClean="0"/>
              <a:t>).</a:t>
            </a:r>
            <a:endParaRPr lang="de-DE" dirty="0"/>
          </a:p>
        </p:txBody>
      </p:sp>
      <p:pic>
        <p:nvPicPr>
          <p:cNvPr id="4" name="Bildplatzhalter 3" descr="CHW0007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621287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4" y="5780095"/>
            <a:ext cx="6424367" cy="833804"/>
          </a:xfrm>
        </p:spPr>
        <p:txBody>
          <a:bodyPr/>
          <a:lstStyle/>
          <a:p>
            <a:r>
              <a:rPr lang="de-DE" dirty="0" smtClean="0"/>
              <a:t>Auch wenn die Bergregionen schwer zu bewirtschaften sind, herrscht in Albanien kein Mangel an Lebensmitteln. Tomaten, Paprika, Oliven, Melonen etc. bilden die Grundlage einer mediterranen, meist bäuerlich-einfachen Küche.</a:t>
            </a:r>
            <a:endParaRPr lang="de-DE" dirty="0"/>
          </a:p>
        </p:txBody>
      </p:sp>
      <p:pic>
        <p:nvPicPr>
          <p:cNvPr id="4" name="Bildplatzhalter 3" descr="CHW00100.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229992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a:bodyPr>
          <a:lstStyle/>
          <a:p>
            <a:r>
              <a:rPr lang="de-DE" dirty="0" smtClean="0"/>
              <a:t>Bei der Fahrt über Land trifft man überall auf kleine Familienbetriebe: </a:t>
            </a:r>
            <a:br>
              <a:rPr lang="de-DE" dirty="0" smtClean="0"/>
            </a:br>
            <a:r>
              <a:rPr lang="de-DE" dirty="0" smtClean="0"/>
              <a:t>Straßenhändler</a:t>
            </a:r>
            <a:r>
              <a:rPr lang="de-DE" dirty="0"/>
              <a:t>, Internetcafés </a:t>
            </a:r>
            <a:r>
              <a:rPr lang="de-DE" dirty="0" smtClean="0"/>
              <a:t>und Restaurants sowie </a:t>
            </a:r>
            <a:r>
              <a:rPr lang="de-DE" dirty="0"/>
              <a:t>– aufgrund der der schlechten Straßen – Autowäsche (</a:t>
            </a:r>
            <a:r>
              <a:rPr lang="de-DE" dirty="0" err="1"/>
              <a:t>Lavazh</a:t>
            </a:r>
            <a:r>
              <a:rPr lang="de-DE" dirty="0"/>
              <a:t>) und Reifenreparatur (</a:t>
            </a:r>
            <a:r>
              <a:rPr lang="de-DE" dirty="0" err="1"/>
              <a:t>Gomisteri</a:t>
            </a:r>
            <a:r>
              <a:rPr lang="de-DE" dirty="0"/>
              <a:t>).</a:t>
            </a:r>
          </a:p>
        </p:txBody>
      </p:sp>
      <p:pic>
        <p:nvPicPr>
          <p:cNvPr id="6" name="Bildplatzhalter 5" descr="DSC0764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745356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Und noch einer Spezialität begegnet man überall im Land</a:t>
            </a:r>
            <a:r>
              <a:rPr lang="de-DE" dirty="0"/>
              <a:t>: </a:t>
            </a:r>
            <a:r>
              <a:rPr lang="de-DE" dirty="0" smtClean="0"/>
              <a:t>Während </a:t>
            </a:r>
            <a:r>
              <a:rPr lang="de-DE" dirty="0"/>
              <a:t>der stalinistischen </a:t>
            </a:r>
            <a:r>
              <a:rPr lang="de-DE" dirty="0" smtClean="0"/>
              <a:t>Diktatur (1945 – 1991) ließ der albanische Diktator Enver Hoxha etwa 750.000 Bunker bauen – bei einer Bevölkerung von 2 bis 3 Millionen.</a:t>
            </a:r>
            <a:endParaRPr lang="de-DE" dirty="0"/>
          </a:p>
        </p:txBody>
      </p:sp>
      <p:pic>
        <p:nvPicPr>
          <p:cNvPr id="5" name="Bildplatzhalter 4" descr="DSC05420.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99739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6945963" cy="833804"/>
          </a:xfrm>
        </p:spPr>
        <p:txBody>
          <a:bodyPr/>
          <a:lstStyle/>
          <a:p>
            <a:r>
              <a:rPr lang="de-DE" dirty="0" smtClean="0"/>
              <a:t>Das Land hat auch wirklich alte Kulturzeugnisse zu bieten: Ruinen antiker Heiligtümer, </a:t>
            </a:r>
            <a:br>
              <a:rPr lang="de-DE" dirty="0" smtClean="0"/>
            </a:br>
            <a:r>
              <a:rPr lang="de-DE" dirty="0" smtClean="0"/>
              <a:t>Kirchen aus frühchristlicher Zeit und viele Gebäude aus der 500-jährigen osmanischen Epoche (hier die UNESCO-Welterbe-Stadt Berat).</a:t>
            </a:r>
            <a:endParaRPr lang="de-DE" dirty="0"/>
          </a:p>
        </p:txBody>
      </p:sp>
      <p:pic>
        <p:nvPicPr>
          <p:cNvPr id="4" name="Bildplatzhalter 3" descr="CHW00130.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0860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normAutofit/>
          </a:bodyPr>
          <a:lstStyle/>
          <a:p>
            <a:r>
              <a:rPr lang="de-DE" dirty="0" smtClean="0"/>
              <a:t>Auch die traditionelle Gastfreundschaft hat historische Wurzeln. Familie, Ehre und Schutz der Gäste sind wichtige Elemente, die auch heute noch das Denken vieler Albaner prägen, besonders in ländlichen Gebieten.</a:t>
            </a:r>
            <a:endParaRPr lang="de-DE" dirty="0"/>
          </a:p>
        </p:txBody>
      </p:sp>
      <p:pic>
        <p:nvPicPr>
          <p:cNvPr id="4" name="Bildplatzhalter 3" descr="CHW00088.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993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Albanien Kurzinfos</a:t>
            </a:r>
            <a:endParaRPr lang="de-DE" dirty="0"/>
          </a:p>
        </p:txBody>
      </p:sp>
      <p:sp>
        <p:nvSpPr>
          <p:cNvPr id="5" name="Inhaltsplatzhalter 4"/>
          <p:cNvSpPr>
            <a:spLocks noGrp="1"/>
          </p:cNvSpPr>
          <p:nvPr>
            <p:ph sz="quarter" idx="26"/>
          </p:nvPr>
        </p:nvSpPr>
        <p:spPr/>
        <p:txBody>
          <a:bodyPr/>
          <a:lstStyle/>
          <a:p>
            <a:pPr>
              <a:spcBef>
                <a:spcPts val="1400"/>
              </a:spcBef>
            </a:pPr>
            <a:r>
              <a:rPr lang="de-DE" sz="1800" b="0" dirty="0"/>
              <a:t>Republik </a:t>
            </a:r>
            <a:r>
              <a:rPr lang="de-DE" sz="1800" b="0" dirty="0" smtClean="0"/>
              <a:t>Albanien, UNO</a:t>
            </a:r>
            <a:r>
              <a:rPr lang="de-DE" sz="1800" b="0" dirty="0"/>
              <a:t>-Mitglied seit </a:t>
            </a:r>
            <a:r>
              <a:rPr lang="de-DE" sz="1800" b="0" dirty="0" smtClean="0"/>
              <a:t>1955</a:t>
            </a:r>
            <a:r>
              <a:rPr lang="de-DE" sz="1800" b="0" dirty="0"/>
              <a:t/>
            </a:r>
            <a:br>
              <a:rPr lang="de-DE" sz="1800" b="0" dirty="0"/>
            </a:br>
            <a:r>
              <a:rPr lang="de-DE" sz="1800" b="0" dirty="0"/>
              <a:t>Hauptstadt: </a:t>
            </a:r>
            <a:r>
              <a:rPr lang="de-DE" sz="1800" b="0" dirty="0" smtClean="0"/>
              <a:t>Tirana</a:t>
            </a:r>
            <a:br>
              <a:rPr lang="de-DE" sz="1800" b="0" dirty="0" smtClean="0"/>
            </a:br>
            <a:r>
              <a:rPr lang="de-DE" sz="1800" b="0" dirty="0" smtClean="0"/>
              <a:t>Staatspräsident</a:t>
            </a:r>
            <a:r>
              <a:rPr lang="de-DE" sz="1800" b="0" dirty="0"/>
              <a:t>: Bujar </a:t>
            </a:r>
            <a:r>
              <a:rPr lang="de-DE" sz="1800" b="0" dirty="0" err="1"/>
              <a:t>Nishani</a:t>
            </a:r>
            <a:r>
              <a:rPr lang="de-DE" sz="1800" b="0" dirty="0"/>
              <a:t/>
            </a:r>
            <a:br>
              <a:rPr lang="de-DE" sz="1800" b="0" dirty="0"/>
            </a:br>
            <a:r>
              <a:rPr lang="de-DE" sz="1800" b="0" dirty="0" smtClean="0"/>
              <a:t>Ministerpräsident</a:t>
            </a:r>
            <a:r>
              <a:rPr lang="de-DE" sz="1800" b="0" dirty="0"/>
              <a:t>: Edi </a:t>
            </a:r>
            <a:r>
              <a:rPr lang="de-DE" sz="1800" b="0" dirty="0" smtClean="0"/>
              <a:t>Rama</a:t>
            </a:r>
            <a:br>
              <a:rPr lang="de-DE" sz="1800" b="0" dirty="0" smtClean="0"/>
            </a:br>
            <a:r>
              <a:rPr lang="de-DE" sz="1800" b="0" dirty="0" smtClean="0"/>
              <a:t>Nationalfeiertag</a:t>
            </a:r>
            <a:r>
              <a:rPr lang="de-DE" sz="1800" b="0" dirty="0"/>
              <a:t>: 28. November </a:t>
            </a:r>
            <a:r>
              <a:rPr lang="de-DE" sz="1800" b="0" dirty="0" smtClean="0"/>
              <a:t/>
            </a:r>
            <a:br>
              <a:rPr lang="de-DE" sz="1800" b="0" dirty="0" smtClean="0"/>
            </a:br>
            <a:r>
              <a:rPr lang="de-DE" sz="1800" b="0" dirty="0" smtClean="0"/>
              <a:t>(</a:t>
            </a:r>
            <a:r>
              <a:rPr lang="de-DE" sz="1800" b="0" dirty="0"/>
              <a:t>Unabhängigkeits- und Flaggentag</a:t>
            </a:r>
            <a:r>
              <a:rPr lang="de-DE" sz="1800" b="0" dirty="0" smtClean="0"/>
              <a:t>)</a:t>
            </a:r>
          </a:p>
          <a:p>
            <a:pPr>
              <a:spcBef>
                <a:spcPts val="1400"/>
              </a:spcBef>
            </a:pPr>
            <a:r>
              <a:rPr lang="de-DE" sz="1800" dirty="0" smtClean="0"/>
              <a:t>Gesamtfläche:</a:t>
            </a:r>
            <a:r>
              <a:rPr lang="de-DE" sz="1800" b="0" dirty="0" smtClean="0"/>
              <a:t> 28.748 km² (Mecklenburg-Vorpommern: </a:t>
            </a:r>
            <a:r>
              <a:rPr lang="de-DE" sz="1800" b="0" dirty="0"/>
              <a:t>23.212 km²)</a:t>
            </a:r>
            <a:r>
              <a:rPr lang="de-DE" sz="1800" b="0" dirty="0" smtClean="0"/>
              <a:t/>
            </a:r>
            <a:br>
              <a:rPr lang="de-DE" sz="1800" b="0" dirty="0" smtClean="0"/>
            </a:br>
            <a:r>
              <a:rPr lang="de-DE" sz="1800" b="0" dirty="0" smtClean="0"/>
              <a:t>Außengrenze: 720 km, davon 362 km Küstenlinie</a:t>
            </a:r>
          </a:p>
          <a:p>
            <a:pPr>
              <a:spcBef>
                <a:spcPts val="1400"/>
              </a:spcBef>
            </a:pPr>
            <a:r>
              <a:rPr lang="de-DE" sz="1800" dirty="0" smtClean="0"/>
              <a:t>Einwohner</a:t>
            </a:r>
            <a:r>
              <a:rPr lang="de-DE" sz="1800" dirty="0"/>
              <a:t>:</a:t>
            </a:r>
            <a:r>
              <a:rPr lang="de-DE" sz="1800" b="0" dirty="0"/>
              <a:t> 2,8 Millionen</a:t>
            </a:r>
            <a:br>
              <a:rPr lang="de-DE" sz="1800" b="0" dirty="0"/>
            </a:br>
            <a:r>
              <a:rPr lang="de-DE" sz="1800" dirty="0" smtClean="0"/>
              <a:t>Ethnien</a:t>
            </a:r>
            <a:r>
              <a:rPr lang="de-DE" sz="1800" dirty="0"/>
              <a:t>:</a:t>
            </a:r>
            <a:r>
              <a:rPr lang="de-DE" sz="1800" b="0" dirty="0"/>
              <a:t> Albaner 96,8%; Griechen 1,8%; </a:t>
            </a:r>
            <a:r>
              <a:rPr lang="de-DE" sz="1800" b="0" dirty="0" smtClean="0"/>
              <a:t>sonstige (</a:t>
            </a:r>
            <a:r>
              <a:rPr lang="de-DE" sz="1800" b="0" dirty="0" err="1" smtClean="0"/>
              <a:t>Aromunen</a:t>
            </a:r>
            <a:r>
              <a:rPr lang="de-DE" sz="1800" b="0" dirty="0" smtClean="0"/>
              <a:t>, Slawen, Roma u.a.) 1,4%</a:t>
            </a:r>
            <a:r>
              <a:rPr lang="de-DE" sz="1800" b="0" dirty="0"/>
              <a:t/>
            </a:r>
            <a:br>
              <a:rPr lang="de-DE" sz="1800" b="0" dirty="0"/>
            </a:br>
            <a:r>
              <a:rPr lang="de-DE" sz="1800" dirty="0" smtClean="0"/>
              <a:t>Religionen</a:t>
            </a:r>
            <a:r>
              <a:rPr lang="de-DE" sz="1800" dirty="0"/>
              <a:t>:</a:t>
            </a:r>
            <a:r>
              <a:rPr lang="de-DE" sz="1800" b="0" dirty="0"/>
              <a:t> </a:t>
            </a:r>
            <a:r>
              <a:rPr lang="de-DE" sz="1800" b="0" dirty="0" smtClean="0"/>
              <a:t>Muslime 56,7%</a:t>
            </a:r>
            <a:r>
              <a:rPr lang="de-DE" sz="1800" b="0" dirty="0"/>
              <a:t>; Katholiken 10%; Orthodoxe </a:t>
            </a:r>
            <a:r>
              <a:rPr lang="de-DE" sz="1800" b="0" dirty="0" smtClean="0"/>
              <a:t>6,7%</a:t>
            </a:r>
            <a:r>
              <a:rPr lang="de-DE" sz="1800" b="0" dirty="0"/>
              <a:t>; </a:t>
            </a:r>
            <a:r>
              <a:rPr lang="de-DE" sz="1800" b="0" dirty="0" smtClean="0"/>
              <a:t>Protestanten 0,2%</a:t>
            </a:r>
          </a:p>
          <a:p>
            <a:pPr>
              <a:spcBef>
                <a:spcPts val="1400"/>
              </a:spcBef>
            </a:pPr>
            <a:r>
              <a:rPr lang="de-DE" sz="1800" dirty="0"/>
              <a:t>Währung:</a:t>
            </a:r>
            <a:r>
              <a:rPr lang="de-DE" sz="1800" b="0" dirty="0"/>
              <a:t> Lek (1 Euro = 140 Lek</a:t>
            </a:r>
            <a:r>
              <a:rPr lang="de-DE" sz="1800" b="0" dirty="0" smtClean="0"/>
              <a:t>)</a:t>
            </a:r>
            <a:endParaRPr lang="de-DE" sz="1800" b="0" dirty="0"/>
          </a:p>
        </p:txBody>
      </p:sp>
      <p:pic>
        <p:nvPicPr>
          <p:cNvPr id="2" name="Bild 1" descr="CHW001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9354" y="415750"/>
            <a:ext cx="3814645" cy="2860984"/>
          </a:xfrm>
          <a:prstGeom prst="rect">
            <a:avLst/>
          </a:prstGeom>
        </p:spPr>
      </p:pic>
    </p:spTree>
    <p:extLst>
      <p:ext uri="{BB962C8B-B14F-4D97-AF65-F5344CB8AC3E}">
        <p14:creationId xmlns:p14="http://schemas.microsoft.com/office/powerpoint/2010/main" val="33945823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Wirtschaft</a:t>
            </a:r>
            <a:endParaRPr lang="de-DE" dirty="0"/>
          </a:p>
        </p:txBody>
      </p:sp>
      <p:sp>
        <p:nvSpPr>
          <p:cNvPr id="5" name="Inhaltsplatzhalter 4"/>
          <p:cNvSpPr>
            <a:spLocks noGrp="1"/>
          </p:cNvSpPr>
          <p:nvPr>
            <p:ph sz="quarter" idx="26"/>
          </p:nvPr>
        </p:nvSpPr>
        <p:spPr/>
        <p:txBody>
          <a:bodyPr/>
          <a:lstStyle/>
          <a:p>
            <a:pPr>
              <a:spcBef>
                <a:spcPts val="1400"/>
              </a:spcBef>
            </a:pPr>
            <a:r>
              <a:rPr lang="de-DE" sz="1800" dirty="0" smtClean="0"/>
              <a:t>Landwirtschaft: </a:t>
            </a:r>
            <a:r>
              <a:rPr lang="de-DE" sz="1800" b="0" dirty="0" smtClean="0"/>
              <a:t>Albanien </a:t>
            </a:r>
            <a:r>
              <a:rPr lang="de-DE" sz="1800" b="0" dirty="0"/>
              <a:t>ist ein traditionelles </a:t>
            </a:r>
            <a:r>
              <a:rPr lang="de-DE" sz="1800" b="0" dirty="0" smtClean="0"/>
              <a:t>Agrarland; 55</a:t>
            </a:r>
            <a:r>
              <a:rPr lang="de-DE" sz="1800" b="0" dirty="0"/>
              <a:t>% der berufstätigen Bevölkerung </a:t>
            </a:r>
            <a:r>
              <a:rPr lang="de-DE" sz="1800" b="0" dirty="0" smtClean="0"/>
              <a:t>leben von </a:t>
            </a:r>
            <a:r>
              <a:rPr lang="de-DE" sz="1800" b="0" dirty="0"/>
              <a:t>der Landwirtschaft, </a:t>
            </a:r>
            <a:r>
              <a:rPr lang="de-DE" sz="1800" b="0" dirty="0" smtClean="0"/>
              <a:t>meist als Selbstversorger</a:t>
            </a:r>
          </a:p>
          <a:p>
            <a:pPr>
              <a:spcBef>
                <a:spcPts val="1400"/>
              </a:spcBef>
            </a:pPr>
            <a:r>
              <a:rPr lang="de-DE" sz="1800" dirty="0" smtClean="0"/>
              <a:t>Tourismus:</a:t>
            </a:r>
            <a:r>
              <a:rPr lang="de-DE" sz="1800" b="0" dirty="0" smtClean="0"/>
              <a:t> Unberührte Natur, abwechslungsreiche Landschaften und eine vielfältige Kultur machen Albanien auch touristisch interessant. Ein Problem ist jedoch die mangelhafte Infrastruktur, daher kommen vor allem Abenteuerurlauber. </a:t>
            </a:r>
          </a:p>
          <a:p>
            <a:pPr>
              <a:spcBef>
                <a:spcPts val="1400"/>
              </a:spcBef>
            </a:pPr>
            <a:r>
              <a:rPr lang="de-DE" sz="1800" dirty="0" smtClean="0"/>
              <a:t>Arbeitslosigkeit:</a:t>
            </a:r>
            <a:r>
              <a:rPr lang="de-DE" sz="1800" b="0" dirty="0" smtClean="0"/>
              <a:t> offiziell 13,8%, in </a:t>
            </a:r>
            <a:r>
              <a:rPr lang="de-DE" sz="1800" b="0" dirty="0"/>
              <a:t>Wirklichkeit </a:t>
            </a:r>
            <a:r>
              <a:rPr lang="de-DE" sz="1800" b="0" dirty="0" smtClean="0"/>
              <a:t>viel höher</a:t>
            </a:r>
          </a:p>
          <a:p>
            <a:pPr>
              <a:spcBef>
                <a:spcPts val="1400"/>
              </a:spcBef>
            </a:pPr>
            <a:r>
              <a:rPr lang="de-DE" sz="1800" dirty="0" smtClean="0"/>
              <a:t>Handelspartner:</a:t>
            </a:r>
            <a:r>
              <a:rPr lang="de-DE" sz="1800" b="0" dirty="0" smtClean="0"/>
              <a:t> v.a. Italien, aber auch China, Türkei, Deutschland, Griechenland</a:t>
            </a:r>
            <a:r>
              <a:rPr lang="de-DE" sz="1800" b="0" dirty="0"/>
              <a:t/>
            </a:r>
            <a:br>
              <a:rPr lang="de-DE" sz="1800" b="0" dirty="0"/>
            </a:br>
            <a:r>
              <a:rPr lang="de-DE" sz="1800" b="0" dirty="0" smtClean="0"/>
              <a:t>Export (2011 1,95 Mrd. USD): verarbeitete Nahrungsmittel</a:t>
            </a:r>
            <a:r>
              <a:rPr lang="de-DE" sz="1800" b="0" dirty="0"/>
              <a:t>, </a:t>
            </a:r>
            <a:r>
              <a:rPr lang="de-DE" sz="1800" b="0" dirty="0" smtClean="0"/>
              <a:t>Chrom</a:t>
            </a:r>
            <a:r>
              <a:rPr lang="de-DE" sz="1800" b="0" dirty="0"/>
              <a:t>, Textilien, Rohöl, </a:t>
            </a:r>
            <a:r>
              <a:rPr lang="de-DE" sz="1800" b="0" dirty="0" smtClean="0"/>
              <a:t>Asphalt, Baumwolle</a:t>
            </a:r>
            <a:br>
              <a:rPr lang="de-DE" sz="1800" b="0" dirty="0" smtClean="0"/>
            </a:br>
            <a:r>
              <a:rPr lang="de-DE" sz="1800" b="0" dirty="0" smtClean="0"/>
              <a:t>Import (2011 5,07 Mrd. USD): Nahrungsmittel</a:t>
            </a:r>
            <a:r>
              <a:rPr lang="de-DE" sz="1800" b="0" dirty="0"/>
              <a:t>, </a:t>
            </a:r>
            <a:r>
              <a:rPr lang="de-DE" sz="1800" b="0" dirty="0" smtClean="0"/>
              <a:t/>
            </a:r>
            <a:br>
              <a:rPr lang="de-DE" sz="1800" b="0" dirty="0" smtClean="0"/>
            </a:br>
            <a:r>
              <a:rPr lang="de-DE" sz="1800" b="0" dirty="0" smtClean="0"/>
              <a:t>Maschinen</a:t>
            </a:r>
            <a:r>
              <a:rPr lang="de-DE" sz="1800" b="0" dirty="0"/>
              <a:t>, Chemikalien, Textilien </a:t>
            </a:r>
            <a:r>
              <a:rPr lang="de-DE" sz="1800" b="0" dirty="0" smtClean="0"/>
              <a:t>und </a:t>
            </a:r>
            <a:br>
              <a:rPr lang="de-DE" sz="1800" b="0" dirty="0" smtClean="0"/>
            </a:br>
            <a:r>
              <a:rPr lang="de-DE" sz="1800" b="0" dirty="0" smtClean="0"/>
              <a:t>andere Verbrauchsgüter</a:t>
            </a:r>
          </a:p>
          <a:p>
            <a:pPr>
              <a:spcBef>
                <a:spcPts val="1400"/>
              </a:spcBef>
            </a:pPr>
            <a:r>
              <a:rPr lang="de-DE" sz="1800" dirty="0" smtClean="0"/>
              <a:t>Energie:</a:t>
            </a:r>
            <a:r>
              <a:rPr lang="de-DE" sz="1800" b="0" dirty="0" smtClean="0"/>
              <a:t> 97% des Stroms wird in </a:t>
            </a:r>
            <a:br>
              <a:rPr lang="de-DE" sz="1800" b="0" dirty="0" smtClean="0"/>
            </a:br>
            <a:r>
              <a:rPr lang="de-DE" sz="1800" b="0" dirty="0" smtClean="0"/>
              <a:t>Wasserkraftwerken erzeugt</a:t>
            </a:r>
            <a:endParaRPr lang="de-DE" sz="1800" b="0" dirty="0"/>
          </a:p>
        </p:txBody>
      </p:sp>
      <p:pic>
        <p:nvPicPr>
          <p:cNvPr id="3" name="Bild 2" descr="Hafen Durres 0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2506" y="4059379"/>
            <a:ext cx="3731493" cy="2798620"/>
          </a:xfrm>
          <a:prstGeom prst="rect">
            <a:avLst/>
          </a:prstGeom>
        </p:spPr>
      </p:pic>
    </p:spTree>
    <p:extLst>
      <p:ext uri="{BB962C8B-B14F-4D97-AF65-F5344CB8AC3E}">
        <p14:creationId xmlns:p14="http://schemas.microsoft.com/office/powerpoint/2010/main" val="19917531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Geschichte</a:t>
            </a:r>
            <a:endParaRPr lang="de-DE" dirty="0"/>
          </a:p>
        </p:txBody>
      </p:sp>
      <p:sp>
        <p:nvSpPr>
          <p:cNvPr id="3" name="Inhaltsplatzhalter 2"/>
          <p:cNvSpPr>
            <a:spLocks noGrp="1"/>
          </p:cNvSpPr>
          <p:nvPr>
            <p:ph sz="quarter" idx="26"/>
          </p:nvPr>
        </p:nvSpPr>
        <p:spPr/>
        <p:txBody>
          <a:bodyPr/>
          <a:lstStyle/>
          <a:p>
            <a:pPr>
              <a:spcBef>
                <a:spcPts val="1400"/>
              </a:spcBef>
            </a:pPr>
            <a:r>
              <a:rPr lang="de-DE" sz="1800" dirty="0" smtClean="0"/>
              <a:t>Antike: </a:t>
            </a:r>
            <a:r>
              <a:rPr lang="de-DE" sz="1800" b="0" dirty="0" smtClean="0"/>
              <a:t>Das Gebiet der </a:t>
            </a:r>
            <a:r>
              <a:rPr lang="de-DE" sz="1800" b="0" dirty="0" err="1" smtClean="0"/>
              <a:t>illyrischen</a:t>
            </a:r>
            <a:r>
              <a:rPr lang="de-DE" sz="1800" b="0" dirty="0" smtClean="0"/>
              <a:t> Stämme wurde unter Kaiser Augustus ins Römische Reich eingegliedert. Das Christentum kam sehr früh: Der Apostel </a:t>
            </a:r>
            <a:r>
              <a:rPr lang="de-DE" sz="1800" b="0" dirty="0"/>
              <a:t>Paulus hat „das Evangelium bis nach Illyrien gebracht</a:t>
            </a:r>
            <a:r>
              <a:rPr lang="de-DE" sz="1800" b="0" dirty="0" smtClean="0"/>
              <a:t>“ (Römerbrief 15,19).</a:t>
            </a:r>
          </a:p>
          <a:p>
            <a:pPr>
              <a:spcBef>
                <a:spcPts val="1400"/>
              </a:spcBef>
            </a:pPr>
            <a:r>
              <a:rPr lang="de-DE" sz="1800" dirty="0" smtClean="0"/>
              <a:t>Mittelalter: </a:t>
            </a:r>
            <a:r>
              <a:rPr lang="de-DE" sz="1800" b="0" dirty="0" smtClean="0"/>
              <a:t>Nach lange erfolgreichem Widerstand durch den Fürsten Skanderbeg eroberten die Osmanen </a:t>
            </a:r>
            <a:r>
              <a:rPr lang="de-DE" sz="1800" b="0" dirty="0"/>
              <a:t>das </a:t>
            </a:r>
            <a:r>
              <a:rPr lang="de-DE" sz="1800" b="0" dirty="0" smtClean="0"/>
              <a:t>Land. 1912, beim Zusammenbruch des Osmanischen Reichs, gab es erstmals überhaupt einen eigenen albanischen Staat. </a:t>
            </a:r>
          </a:p>
          <a:p>
            <a:pPr>
              <a:spcBef>
                <a:spcPts val="1400"/>
              </a:spcBef>
            </a:pPr>
            <a:r>
              <a:rPr lang="de-DE" sz="1800" dirty="0" smtClean="0"/>
              <a:t>Stalinismus: </a:t>
            </a:r>
            <a:r>
              <a:rPr lang="de-DE" sz="1800" b="0" dirty="0" smtClean="0"/>
              <a:t>Zum Ende des Zweiten Weltkriegs vertrieben die Kommunisten unter Enver Hoxha die italienischen und deutschen Besatzer und errichteten das rigideste stalinistische System in ganz Europa. Bei Hoxhas Tod 1985 war Albanien völlig isoliert und das „Armenhaus Europas“.</a:t>
            </a:r>
            <a:endParaRPr lang="de-DE" sz="1800" dirty="0"/>
          </a:p>
          <a:p>
            <a:pPr>
              <a:spcBef>
                <a:spcPts val="1400"/>
              </a:spcBef>
            </a:pPr>
            <a:r>
              <a:rPr lang="de-DE" sz="1800" dirty="0" smtClean="0"/>
              <a:t>Demokratisierung:</a:t>
            </a:r>
            <a:r>
              <a:rPr lang="de-DE" sz="1800" b="0" dirty="0" smtClean="0"/>
              <a:t> Nach dem Zusammenbruch der sozialistischen Regime in Mittel- und Osteuropa begann auch in Albanien ein </a:t>
            </a:r>
            <a:r>
              <a:rPr lang="de-DE" sz="1800" b="0" dirty="0"/>
              <a:t>mühsamer Neuanfang. Heute </a:t>
            </a:r>
            <a:r>
              <a:rPr lang="de-DE" sz="1800" b="0" dirty="0" smtClean="0"/>
              <a:t>orientiert sich das </a:t>
            </a:r>
            <a:r>
              <a:rPr lang="de-DE" sz="1800" b="0" dirty="0"/>
              <a:t>Land </a:t>
            </a:r>
            <a:r>
              <a:rPr lang="de-DE" sz="1800" b="0" dirty="0" smtClean="0"/>
              <a:t>vor </a:t>
            </a:r>
            <a:r>
              <a:rPr lang="de-DE" sz="1800" b="0" dirty="0"/>
              <a:t>allem an der EU und den USA</a:t>
            </a:r>
            <a:r>
              <a:rPr lang="de-DE" sz="1800" b="0" dirty="0" smtClean="0"/>
              <a:t>. </a:t>
            </a:r>
            <a:r>
              <a:rPr lang="de-DE" sz="1800" b="0" smtClean="0"/>
              <a:t>Albanien ist Mitglied </a:t>
            </a:r>
            <a:r>
              <a:rPr lang="de-DE" sz="1800" b="0" dirty="0" smtClean="0"/>
              <a:t>des Europarats und der NATO sowie EU-Beitrittskandidat. </a:t>
            </a:r>
          </a:p>
        </p:txBody>
      </p:sp>
    </p:spTree>
    <p:extLst>
      <p:ext uri="{BB962C8B-B14F-4D97-AF65-F5344CB8AC3E}">
        <p14:creationId xmlns:p14="http://schemas.microsoft.com/office/powerpoint/2010/main" val="17485560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ildplatzhalter 18"/>
          <p:cNvSpPr>
            <a:spLocks noGrp="1"/>
          </p:cNvSpPr>
          <p:nvPr>
            <p:ph type="pic" sz="quarter" idx="24"/>
          </p:nvPr>
        </p:nvSpPr>
        <p:spPr/>
      </p:sp>
      <p:sp>
        <p:nvSpPr>
          <p:cNvPr id="2" name="Textplatzhalter 1"/>
          <p:cNvSpPr>
            <a:spLocks noGrp="1"/>
          </p:cNvSpPr>
          <p:nvPr>
            <p:ph type="body" idx="25"/>
          </p:nvPr>
        </p:nvSpPr>
        <p:spPr/>
        <p:txBody>
          <a:bodyPr/>
          <a:lstStyle/>
          <a:p>
            <a:r>
              <a:rPr lang="de-DE" dirty="0" smtClean="0"/>
              <a:t>Pogradec am Ohridsee, </a:t>
            </a:r>
            <a:br>
              <a:rPr lang="de-DE" dirty="0" smtClean="0"/>
            </a:br>
            <a:r>
              <a:rPr lang="de-DE" dirty="0" smtClean="0"/>
              <a:t>eine kleine Kreisstadt mit </a:t>
            </a:r>
            <a:br>
              <a:rPr lang="de-DE" dirty="0" smtClean="0"/>
            </a:br>
            <a:r>
              <a:rPr lang="de-DE" dirty="0" smtClean="0"/>
              <a:t>ca. 40.000 Einwohnern</a:t>
            </a:r>
            <a:br>
              <a:rPr lang="de-DE" dirty="0" smtClean="0"/>
            </a:br>
            <a:r>
              <a:rPr lang="de-DE" dirty="0" smtClean="0"/>
              <a:t>(Foto: Wikipedia)</a:t>
            </a:r>
            <a:endParaRPr lang="de-DE" dirty="0"/>
          </a:p>
        </p:txBody>
      </p:sp>
      <p:sp>
        <p:nvSpPr>
          <p:cNvPr id="18" name="Bildplatzhalter 17"/>
          <p:cNvSpPr>
            <a:spLocks noGrp="1"/>
          </p:cNvSpPr>
          <p:nvPr>
            <p:ph type="pic" sz="quarter" idx="23"/>
          </p:nvPr>
        </p:nvSpPr>
        <p:spPr/>
      </p:sp>
      <p:sp>
        <p:nvSpPr>
          <p:cNvPr id="20" name="Bildplatzhalter 19"/>
          <p:cNvSpPr>
            <a:spLocks noGrp="1"/>
          </p:cNvSpPr>
          <p:nvPr>
            <p:ph type="pic" sz="quarter" idx="26"/>
          </p:nvPr>
        </p:nvSpPr>
        <p:spPr/>
      </p:sp>
      <p:sp>
        <p:nvSpPr>
          <p:cNvPr id="16" name="Titel 15"/>
          <p:cNvSpPr>
            <a:spLocks noGrp="1"/>
          </p:cNvSpPr>
          <p:nvPr>
            <p:ph type="title"/>
          </p:nvPr>
        </p:nvSpPr>
        <p:spPr/>
        <p:txBody>
          <a:bodyPr/>
          <a:lstStyle/>
          <a:p>
            <a:r>
              <a:rPr lang="de-DE" dirty="0" smtClean="0"/>
              <a:t>Leben in der Stadt</a:t>
            </a:r>
            <a:endParaRPr lang="de-DE" dirty="0"/>
          </a:p>
        </p:txBody>
      </p:sp>
      <p:sp>
        <p:nvSpPr>
          <p:cNvPr id="21" name="Textplatzhalter 20"/>
          <p:cNvSpPr>
            <a:spLocks noGrp="1"/>
          </p:cNvSpPr>
          <p:nvPr>
            <p:ph type="body" idx="28"/>
          </p:nvPr>
        </p:nvSpPr>
        <p:spPr/>
        <p:txBody>
          <a:bodyPr/>
          <a:lstStyle/>
          <a:p>
            <a:r>
              <a:rPr lang="de-DE" dirty="0" smtClean="0"/>
              <a:t>Wie leben Menschen in Albanien? Das hängt zunächst einmal davon ab, ob sie in der Stadt oder auf dem Land wohnen. In den Städten begegnen uns sowohl teure Autos und Glaspaläste wie auch Bettler </a:t>
            </a:r>
            <a:r>
              <a:rPr lang="de-DE" dirty="0"/>
              <a:t>und Slums, meist </a:t>
            </a:r>
            <a:r>
              <a:rPr lang="de-DE" dirty="0" smtClean="0"/>
              <a:t>jedoch einfache </a:t>
            </a:r>
            <a:r>
              <a:rPr lang="de-DE" dirty="0"/>
              <a:t>Menschen</a:t>
            </a:r>
            <a:r>
              <a:rPr lang="de-DE" dirty="0" smtClean="0"/>
              <a:t>. </a:t>
            </a:r>
            <a:br>
              <a:rPr lang="de-DE" dirty="0" smtClean="0"/>
            </a:br>
            <a:r>
              <a:rPr lang="de-DE" dirty="0" smtClean="0"/>
              <a:t>Werfen wir einen Blick auf Pogradec, wo sich das Büro der </a:t>
            </a:r>
            <a:r>
              <a:rPr lang="de-DE" dirty="0" err="1" smtClean="0"/>
              <a:t>Diakonia</a:t>
            </a:r>
            <a:r>
              <a:rPr lang="de-DE" dirty="0" smtClean="0"/>
              <a:t> </a:t>
            </a:r>
            <a:r>
              <a:rPr lang="de-DE" dirty="0" err="1" smtClean="0"/>
              <a:t>Albania</a:t>
            </a:r>
            <a:r>
              <a:rPr lang="de-DE" dirty="0" smtClean="0"/>
              <a:t> befindet.</a:t>
            </a:r>
            <a:endParaRPr lang="de-DE" dirty="0"/>
          </a:p>
        </p:txBody>
      </p:sp>
      <p:sp>
        <p:nvSpPr>
          <p:cNvPr id="22" name="Bildplatzhalter 21"/>
          <p:cNvSpPr>
            <a:spLocks noGrp="1"/>
          </p:cNvSpPr>
          <p:nvPr>
            <p:ph type="pic" sz="quarter" idx="29"/>
          </p:nvPr>
        </p:nvSpPr>
        <p:spPr/>
      </p:sp>
      <p:pic>
        <p:nvPicPr>
          <p:cNvPr id="4" name="Bildplatzhalter 3" descr="Pogradec_from_Kalaja.jpg"/>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794695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Arbeit des CHW</a:t>
            </a:r>
            <a:endParaRPr lang="de-DE" dirty="0"/>
          </a:p>
        </p:txBody>
      </p:sp>
      <p:sp>
        <p:nvSpPr>
          <p:cNvPr id="3" name="Inhaltsplatzhalter 2"/>
          <p:cNvSpPr>
            <a:spLocks noGrp="1"/>
          </p:cNvSpPr>
          <p:nvPr>
            <p:ph sz="quarter" idx="26"/>
          </p:nvPr>
        </p:nvSpPr>
        <p:spPr>
          <a:xfrm>
            <a:off x="570034" y="1188000"/>
            <a:ext cx="3900250" cy="5398523"/>
          </a:xfrm>
        </p:spPr>
        <p:txBody>
          <a:bodyPr/>
          <a:lstStyle/>
          <a:p>
            <a:r>
              <a:rPr lang="de-DE" sz="1800" b="0" kern="0" dirty="0" smtClean="0"/>
              <a:t>Albanien ist immer noch eines der ärmsten Länder Europas. Der Christliche Hilfsverein Wismar e.V. ist dort seit </a:t>
            </a:r>
            <a:br>
              <a:rPr lang="de-DE" sz="1800" b="0" kern="0" dirty="0" smtClean="0"/>
            </a:br>
            <a:r>
              <a:rPr lang="de-DE" sz="1800" b="0" kern="0" dirty="0" smtClean="0"/>
              <a:t>1991 aktiv, vor allem in abgelegenen Bergdörfern im Osten des Landes. </a:t>
            </a:r>
            <a:br>
              <a:rPr lang="de-DE" sz="1800" b="0" kern="0" dirty="0" smtClean="0"/>
            </a:br>
            <a:r>
              <a:rPr lang="de-DE" sz="1800" b="0" kern="0" dirty="0" smtClean="0"/>
              <a:t>Wir unterstützen die Menschen durch</a:t>
            </a:r>
          </a:p>
          <a:p>
            <a:pPr marL="230400" lvl="1">
              <a:spcBef>
                <a:spcPts val="800"/>
              </a:spcBef>
            </a:pPr>
            <a:r>
              <a:rPr lang="de-DE" b="1" dirty="0" smtClean="0"/>
              <a:t>Hilfstransporte</a:t>
            </a:r>
          </a:p>
          <a:p>
            <a:pPr marL="230400" lvl="1">
              <a:spcBef>
                <a:spcPts val="100"/>
              </a:spcBef>
            </a:pPr>
            <a:r>
              <a:rPr lang="de-DE" b="1" dirty="0" smtClean="0"/>
              <a:t>Sozialprojekte</a:t>
            </a:r>
          </a:p>
          <a:p>
            <a:pPr marL="230400" lvl="1">
              <a:spcBef>
                <a:spcPts val="100"/>
              </a:spcBef>
            </a:pPr>
            <a:r>
              <a:rPr lang="de-DE" b="1" dirty="0" smtClean="0"/>
              <a:t>Verbesserung der Bildung: Schulsanierungen, CHW-Internat</a:t>
            </a:r>
          </a:p>
          <a:p>
            <a:pPr marL="230400" lvl="1">
              <a:spcBef>
                <a:spcPts val="100"/>
              </a:spcBef>
            </a:pPr>
            <a:r>
              <a:rPr lang="de-DE" b="1" dirty="0" smtClean="0"/>
              <a:t>Unterstützung der Kommunen</a:t>
            </a:r>
          </a:p>
          <a:p>
            <a:pPr marL="230400" lvl="1">
              <a:spcBef>
                <a:spcPts val="100"/>
              </a:spcBef>
            </a:pPr>
            <a:r>
              <a:rPr lang="de-DE" b="1" dirty="0" smtClean="0"/>
              <a:t>Internationale Begegnungen</a:t>
            </a:r>
            <a:endParaRPr lang="de-DE" dirty="0"/>
          </a:p>
        </p:txBody>
      </p:sp>
      <p:pic>
        <p:nvPicPr>
          <p:cNvPr id="5" name="Bild 4" descr="Albanienkarte de.ai"/>
          <p:cNvPicPr>
            <a:picLocks noChangeAspect="1"/>
          </p:cNvPicPr>
          <p:nvPr/>
        </p:nvPicPr>
        <p:blipFill rotWithShape="1">
          <a:blip r:embed="rId2" cstate="screen">
            <a:extLst>
              <a:ext uri="{28A0092B-C50C-407E-A947-70E740481C1C}">
                <a14:useLocalDpi xmlns:a14="http://schemas.microsoft.com/office/drawing/2010/main"/>
              </a:ext>
            </a:extLst>
          </a:blip>
          <a:srcRect t="4464" r="4758"/>
          <a:stretch/>
        </p:blipFill>
        <p:spPr>
          <a:xfrm>
            <a:off x="4470284" y="0"/>
            <a:ext cx="4673716" cy="6858000"/>
          </a:xfrm>
          <a:prstGeom prst="rect">
            <a:avLst/>
          </a:prstGeom>
        </p:spPr>
      </p:pic>
      <p:pic>
        <p:nvPicPr>
          <p:cNvPr id="4" name="Bild 3" descr="Europakarte.ps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0284" y="4752503"/>
            <a:ext cx="1957877" cy="1918178"/>
          </a:xfrm>
          <a:prstGeom prst="rect">
            <a:avLst/>
          </a:prstGeom>
        </p:spPr>
      </p:pic>
    </p:spTree>
    <p:extLst>
      <p:ext uri="{BB962C8B-B14F-4D97-AF65-F5344CB8AC3E}">
        <p14:creationId xmlns:p14="http://schemas.microsoft.com/office/powerpoint/2010/main" val="5967251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DSC0530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3" name="Textplatzhalter 12"/>
          <p:cNvSpPr>
            <a:spLocks noGrp="1"/>
          </p:cNvSpPr>
          <p:nvPr>
            <p:ph type="body" idx="14"/>
          </p:nvPr>
        </p:nvSpPr>
        <p:spPr/>
        <p:txBody>
          <a:bodyPr/>
          <a:lstStyle/>
          <a:p>
            <a:endParaRPr lang="de-DE"/>
          </a:p>
        </p:txBody>
      </p:sp>
      <p:pic>
        <p:nvPicPr>
          <p:cNvPr id="17" name="Bildplatzhalter 16" descr="DSC05242.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16" name="Textplatzhalter 15"/>
          <p:cNvSpPr>
            <a:spLocks noGrp="1"/>
          </p:cNvSpPr>
          <p:nvPr>
            <p:ph type="body" idx="20"/>
          </p:nvPr>
        </p:nvSpPr>
        <p:spPr/>
        <p:txBody>
          <a:bodyPr/>
          <a:lstStyle/>
          <a:p>
            <a:endParaRPr lang="de-DE"/>
          </a:p>
        </p:txBody>
      </p:sp>
      <p:pic>
        <p:nvPicPr>
          <p:cNvPr id="20" name="Bildplatzhalter 19" descr="DSC1210.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platzhalter 14"/>
          <p:cNvSpPr>
            <a:spLocks noGrp="1"/>
          </p:cNvSpPr>
          <p:nvPr>
            <p:ph type="body" idx="19"/>
          </p:nvPr>
        </p:nvSpPr>
        <p:spPr>
          <a:xfrm>
            <a:off x="332013" y="4748192"/>
            <a:ext cx="4241404" cy="1024685"/>
          </a:xfrm>
        </p:spPr>
        <p:txBody>
          <a:bodyPr/>
          <a:lstStyle/>
          <a:p>
            <a:r>
              <a:rPr lang="de-DE" dirty="0" smtClean="0"/>
              <a:t>Entlang der Hauptstraßen zeigt sich die Stadt als eine bunte Mischung aus Altbauten und neuen Hochhäusern. Der Verkehr ist längst nicht so chaotisch wie in Tirana.</a:t>
            </a:r>
            <a:endParaRPr lang="de-DE" dirty="0"/>
          </a:p>
        </p:txBody>
      </p:sp>
    </p:spTree>
    <p:extLst>
      <p:ext uri="{BB962C8B-B14F-4D97-AF65-F5344CB8AC3E}">
        <p14:creationId xmlns:p14="http://schemas.microsoft.com/office/powerpoint/2010/main" val="17615462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p:cNvSpPr>
            <a:spLocks noGrp="1"/>
          </p:cNvSpPr>
          <p:nvPr>
            <p:ph type="body" idx="1"/>
          </p:nvPr>
        </p:nvSpPr>
        <p:spPr/>
        <p:txBody>
          <a:bodyPr/>
          <a:lstStyle/>
          <a:p>
            <a:r>
              <a:rPr lang="de-DE" dirty="0" smtClean="0"/>
              <a:t>Besonders an Pogradec ist die Seeatmosphäre mit der langen Uferpromenade, gesäumt von Cafés und Hotels</a:t>
            </a:r>
            <a:endParaRPr lang="de-DE" dirty="0"/>
          </a:p>
        </p:txBody>
      </p:sp>
      <p:pic>
        <p:nvPicPr>
          <p:cNvPr id="3" name="Bildplatzhalter 2" descr="DSC1233.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7577075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20150929_164609.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platzhalter 7"/>
          <p:cNvSpPr>
            <a:spLocks noGrp="1"/>
          </p:cNvSpPr>
          <p:nvPr>
            <p:ph type="body" idx="14"/>
          </p:nvPr>
        </p:nvSpPr>
        <p:spPr/>
        <p:txBody>
          <a:bodyPr/>
          <a:lstStyle/>
          <a:p>
            <a:endParaRPr lang="de-DE"/>
          </a:p>
        </p:txBody>
      </p:sp>
      <p:pic>
        <p:nvPicPr>
          <p:cNvPr id="6" name="Bildplatzhalter 5" descr="CHW00179.psd"/>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platzhalter 8"/>
          <p:cNvSpPr>
            <a:spLocks noGrp="1"/>
          </p:cNvSpPr>
          <p:nvPr>
            <p:ph type="body" idx="16"/>
          </p:nvPr>
        </p:nvSpPr>
        <p:spPr/>
        <p:txBody>
          <a:bodyPr/>
          <a:lstStyle/>
          <a:p>
            <a:endParaRPr lang="de-DE"/>
          </a:p>
        </p:txBody>
      </p:sp>
      <p:sp>
        <p:nvSpPr>
          <p:cNvPr id="11" name="Textplatzhalter 10"/>
          <p:cNvSpPr>
            <a:spLocks noGrp="1"/>
          </p:cNvSpPr>
          <p:nvPr>
            <p:ph type="body" idx="19"/>
          </p:nvPr>
        </p:nvSpPr>
        <p:spPr/>
        <p:txBody>
          <a:bodyPr/>
          <a:lstStyle/>
          <a:p>
            <a:r>
              <a:rPr lang="de-DE" dirty="0" smtClean="0"/>
              <a:t>An der Promenade liegt auch das Rathaus</a:t>
            </a:r>
            <a:endParaRPr lang="de-DE" dirty="0"/>
          </a:p>
        </p:txBody>
      </p:sp>
      <p:sp>
        <p:nvSpPr>
          <p:cNvPr id="15" name="Bildplatzhalter 14"/>
          <p:cNvSpPr>
            <a:spLocks noGrp="1"/>
          </p:cNvSpPr>
          <p:nvPr>
            <p:ph type="pic" sz="quarter" idx="18"/>
          </p:nvPr>
        </p:nvSpPr>
        <p:spPr/>
      </p:sp>
    </p:spTree>
    <p:extLst>
      <p:ext uri="{BB962C8B-B14F-4D97-AF65-F5344CB8AC3E}">
        <p14:creationId xmlns:p14="http://schemas.microsoft.com/office/powerpoint/2010/main" val="23961731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idx="14"/>
          </p:nvPr>
        </p:nvSpPr>
        <p:spPr/>
        <p:txBody>
          <a:bodyPr/>
          <a:lstStyle/>
          <a:p>
            <a:r>
              <a:rPr lang="de-DE" dirty="0" smtClean="0"/>
              <a:t>Im Süden Albaniens wohnt ein großer Teil der griechisch-orthodoxen Bevölkerungsgruppe</a:t>
            </a:r>
            <a:endParaRPr lang="de-DE" dirty="0"/>
          </a:p>
        </p:txBody>
      </p:sp>
      <p:pic>
        <p:nvPicPr>
          <p:cNvPr id="10" name="Bildplatzhalter 9" descr="DSC05369.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9024095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platzhalter 25" descr="CIMG746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4"/>
          </p:nvPr>
        </p:nvSpPr>
        <p:spPr/>
        <p:txBody>
          <a:bodyPr/>
          <a:lstStyle/>
          <a:p>
            <a:r>
              <a:rPr lang="de-DE" dirty="0"/>
              <a:t>Wirklich große Geschäfte gibt es in Pogradec nur wenige, es dominieren kleine Läden und Handwerksbetriebe</a:t>
            </a:r>
          </a:p>
          <a:p>
            <a:endParaRPr lang="de-DE" dirty="0"/>
          </a:p>
        </p:txBody>
      </p:sp>
      <p:pic>
        <p:nvPicPr>
          <p:cNvPr id="20" name="Bildplatzhalter 19" descr="DSC00023.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platzhalter 8"/>
          <p:cNvSpPr>
            <a:spLocks noGrp="1"/>
          </p:cNvSpPr>
          <p:nvPr>
            <p:ph type="body" idx="16"/>
          </p:nvPr>
        </p:nvSpPr>
        <p:spPr/>
        <p:txBody>
          <a:bodyPr/>
          <a:lstStyle/>
          <a:p>
            <a:endParaRPr lang="de-DE"/>
          </a:p>
        </p:txBody>
      </p:sp>
      <p:sp>
        <p:nvSpPr>
          <p:cNvPr id="11" name="Textplatzhalter 10"/>
          <p:cNvSpPr>
            <a:spLocks noGrp="1"/>
          </p:cNvSpPr>
          <p:nvPr>
            <p:ph type="body" idx="19"/>
          </p:nvPr>
        </p:nvSpPr>
        <p:spPr/>
        <p:txBody>
          <a:bodyPr/>
          <a:lstStyle/>
          <a:p>
            <a:endParaRPr lang="de-DE" dirty="0"/>
          </a:p>
        </p:txBody>
      </p:sp>
      <p:pic>
        <p:nvPicPr>
          <p:cNvPr id="24" name="Bildplatzhalter 23" descr="DSC1274.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804745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DSC05232.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15" name="Textplatzhalter 14"/>
          <p:cNvSpPr>
            <a:spLocks noGrp="1"/>
          </p:cNvSpPr>
          <p:nvPr>
            <p:ph type="body" idx="1"/>
          </p:nvPr>
        </p:nvSpPr>
        <p:spPr>
          <a:xfrm>
            <a:off x="1565885" y="5780095"/>
            <a:ext cx="2780751" cy="833804"/>
          </a:xfrm>
        </p:spPr>
        <p:txBody>
          <a:bodyPr/>
          <a:lstStyle/>
          <a:p>
            <a:r>
              <a:rPr lang="de-DE" dirty="0" smtClean="0"/>
              <a:t>Wohnhäuser in der Innenstadt</a:t>
            </a:r>
            <a:endParaRPr lang="de-DE" dirty="0"/>
          </a:p>
        </p:txBody>
      </p:sp>
      <p:pic>
        <p:nvPicPr>
          <p:cNvPr id="19" name="Bild 18" descr="DSC126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7699" y="3514725"/>
            <a:ext cx="4686300" cy="3114023"/>
          </a:xfrm>
          <a:prstGeom prst="rect">
            <a:avLst/>
          </a:prstGeom>
        </p:spPr>
      </p:pic>
    </p:spTree>
    <p:extLst>
      <p:ext uri="{BB962C8B-B14F-4D97-AF65-F5344CB8AC3E}">
        <p14:creationId xmlns:p14="http://schemas.microsoft.com/office/powerpoint/2010/main" val="3613365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idx="1"/>
          </p:nvPr>
        </p:nvSpPr>
        <p:spPr>
          <a:xfrm>
            <a:off x="1565885" y="5102397"/>
            <a:ext cx="2788311" cy="1511502"/>
          </a:xfrm>
        </p:spPr>
        <p:txBody>
          <a:bodyPr/>
          <a:lstStyle/>
          <a:p>
            <a:r>
              <a:rPr lang="de-DE" dirty="0" smtClean="0"/>
              <a:t>In den Außenbezirken wirkt die Stadt eher wie ein dicht gedrängtes Dorf. </a:t>
            </a:r>
            <a:r>
              <a:rPr lang="de-DE" dirty="0" err="1" smtClean="0"/>
              <a:t>Tasächlich</a:t>
            </a:r>
            <a:r>
              <a:rPr lang="de-DE" dirty="0" smtClean="0"/>
              <a:t> sind viele Menschen hier vom Umland zugezogen.</a:t>
            </a:r>
            <a:endParaRPr lang="de-DE" dirty="0"/>
          </a:p>
        </p:txBody>
      </p:sp>
      <p:pic>
        <p:nvPicPr>
          <p:cNvPr id="4" name="Bildplatzhalter 3" descr="CHW00233.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4883182"/>
          </a:xfrm>
        </p:spPr>
      </p:pic>
      <p:pic>
        <p:nvPicPr>
          <p:cNvPr id="7" name="Bildplatzhalter 6" descr="DSC07581.jpg"/>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4457700" y="3514725"/>
            <a:ext cx="4686300" cy="3109913"/>
          </a:xfrm>
          <a:prstGeom prst="rect">
            <a:avLst/>
          </a:prstGeom>
        </p:spPr>
      </p:pic>
    </p:spTree>
    <p:extLst>
      <p:ext uri="{BB962C8B-B14F-4D97-AF65-F5344CB8AC3E}">
        <p14:creationId xmlns:p14="http://schemas.microsoft.com/office/powerpoint/2010/main" val="11728463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Müll ist überall in Albanien ein Problem. Infrastruktur und Verhaltensgewohnheiten haben mit dem Einzug der Konsumgesellschaft noch nicht Schritt gehalten.</a:t>
            </a:r>
            <a:endParaRPr lang="de-DE" dirty="0"/>
          </a:p>
        </p:txBody>
      </p:sp>
      <p:pic>
        <p:nvPicPr>
          <p:cNvPr id="5" name="Bildplatzhalter 4" descr="CHW00142.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962570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descr="CIMG7817.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p:cNvSpPr>
            <a:spLocks noGrp="1"/>
          </p:cNvSpPr>
          <p:nvPr>
            <p:ph type="body" idx="14"/>
          </p:nvPr>
        </p:nvSpPr>
        <p:spPr/>
        <p:txBody>
          <a:bodyPr/>
          <a:lstStyle/>
          <a:p>
            <a:endParaRPr lang="de-DE"/>
          </a:p>
        </p:txBody>
      </p:sp>
      <p:sp>
        <p:nvSpPr>
          <p:cNvPr id="14" name="Textplatzhalter 13"/>
          <p:cNvSpPr>
            <a:spLocks noGrp="1"/>
          </p:cNvSpPr>
          <p:nvPr>
            <p:ph type="body" idx="20"/>
          </p:nvPr>
        </p:nvSpPr>
        <p:spPr/>
        <p:txBody>
          <a:bodyPr/>
          <a:lstStyle/>
          <a:p>
            <a:endParaRPr lang="de-DE"/>
          </a:p>
        </p:txBody>
      </p:sp>
      <p:sp>
        <p:nvSpPr>
          <p:cNvPr id="13" name="Textplatzhalter 12"/>
          <p:cNvSpPr>
            <a:spLocks noGrp="1"/>
          </p:cNvSpPr>
          <p:nvPr>
            <p:ph type="body" idx="19"/>
          </p:nvPr>
        </p:nvSpPr>
        <p:spPr>
          <a:xfrm>
            <a:off x="332013" y="4748192"/>
            <a:ext cx="5029196" cy="1024685"/>
          </a:xfrm>
        </p:spPr>
        <p:txBody>
          <a:bodyPr/>
          <a:lstStyle/>
          <a:p>
            <a:r>
              <a:rPr lang="de-DE" dirty="0" smtClean="0"/>
              <a:t>Überhaupt scheint jeder das zu tun, was ihm gerade passt. Eine öffentliche Ordnung durchzusetzen, ist nicht einfach. Und so greift auch die Stadt zu unkonventionellen Maßnahmen wie dieser brutalen, aber wirksamen Einbahnstraßenregelung (rechts).</a:t>
            </a:r>
            <a:endParaRPr lang="de-DE" dirty="0"/>
          </a:p>
        </p:txBody>
      </p:sp>
      <p:pic>
        <p:nvPicPr>
          <p:cNvPr id="25" name="Bildplatzhalter 24" descr="DSC_0119.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28" name="Bildplatzhalter 27" descr="DSC05376.JPG"/>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081084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DSC05377.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p:cNvSpPr>
            <a:spLocks noGrp="1"/>
          </p:cNvSpPr>
          <p:nvPr>
            <p:ph type="body" idx="14"/>
          </p:nvPr>
        </p:nvSpPr>
        <p:spPr/>
        <p:txBody>
          <a:bodyPr/>
          <a:lstStyle/>
          <a:p>
            <a:r>
              <a:rPr lang="de-DE" dirty="0" smtClean="0"/>
              <a:t>Abwarten und Kaffee trinken – ein typisches Bild im ganzen Land. Albanien hat die größte Dichte von Cafés in ganz Europa.</a:t>
            </a:r>
            <a:endParaRPr lang="de-DE" dirty="0"/>
          </a:p>
        </p:txBody>
      </p:sp>
      <p:sp>
        <p:nvSpPr>
          <p:cNvPr id="5" name="Textplatzhalter 4"/>
          <p:cNvSpPr>
            <a:spLocks noGrp="1"/>
          </p:cNvSpPr>
          <p:nvPr>
            <p:ph type="body" idx="16"/>
          </p:nvPr>
        </p:nvSpPr>
        <p:spPr/>
        <p:txBody>
          <a:bodyPr/>
          <a:lstStyle/>
          <a:p>
            <a:r>
              <a:rPr lang="de-DE" dirty="0" smtClean="0"/>
              <a:t>Auch das Warten auf Kundschaft gehört zum Alltag.</a:t>
            </a:r>
            <a:endParaRPr lang="de-DE" dirty="0"/>
          </a:p>
        </p:txBody>
      </p:sp>
      <p:pic>
        <p:nvPicPr>
          <p:cNvPr id="11" name="Bildplatzhalter 10" descr="DSC1271.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268824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DSC052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2201" y="3693100"/>
            <a:ext cx="3837324" cy="2549883"/>
          </a:xfrm>
          <a:prstGeom prst="rect">
            <a:avLst/>
          </a:prstGeom>
        </p:spPr>
      </p:pic>
      <p:sp>
        <p:nvSpPr>
          <p:cNvPr id="2" name="Titel 1"/>
          <p:cNvSpPr>
            <a:spLocks noGrp="1"/>
          </p:cNvSpPr>
          <p:nvPr>
            <p:ph type="title"/>
          </p:nvPr>
        </p:nvSpPr>
        <p:spPr/>
        <p:txBody>
          <a:bodyPr/>
          <a:lstStyle/>
          <a:p>
            <a:r>
              <a:rPr lang="de-DE" dirty="0" err="1" smtClean="0"/>
              <a:t>Fondacioni</a:t>
            </a:r>
            <a:r>
              <a:rPr lang="de-DE" dirty="0" smtClean="0"/>
              <a:t> </a:t>
            </a:r>
            <a:r>
              <a:rPr lang="de-DE" dirty="0" err="1" smtClean="0"/>
              <a:t>Diakonia</a:t>
            </a:r>
            <a:r>
              <a:rPr lang="de-DE" dirty="0" smtClean="0"/>
              <a:t> </a:t>
            </a:r>
            <a:r>
              <a:rPr lang="de-DE" dirty="0" err="1" smtClean="0"/>
              <a:t>Albania</a:t>
            </a:r>
            <a:r>
              <a:rPr lang="de-DE" dirty="0" smtClean="0"/>
              <a:t> (DA)</a:t>
            </a:r>
            <a:endParaRPr lang="de-DE" dirty="0"/>
          </a:p>
        </p:txBody>
      </p:sp>
      <p:sp>
        <p:nvSpPr>
          <p:cNvPr id="3" name="Inhaltsplatzhalter 2"/>
          <p:cNvSpPr>
            <a:spLocks noGrp="1"/>
          </p:cNvSpPr>
          <p:nvPr>
            <p:ph sz="quarter" idx="26"/>
          </p:nvPr>
        </p:nvSpPr>
        <p:spPr/>
        <p:txBody>
          <a:bodyPr/>
          <a:lstStyle/>
          <a:p>
            <a:pPr>
              <a:spcBef>
                <a:spcPts val="800"/>
              </a:spcBef>
            </a:pPr>
            <a:r>
              <a:rPr lang="de-DE" sz="1800" b="0" dirty="0" smtClean="0"/>
              <a:t>Unsere 2012 gegründete Stiftung </a:t>
            </a:r>
            <a:r>
              <a:rPr lang="de-DE" sz="1800" b="0" dirty="0" err="1" smtClean="0"/>
              <a:t>Diakonia</a:t>
            </a:r>
            <a:r>
              <a:rPr lang="de-DE" sz="1800" b="0" dirty="0" smtClean="0"/>
              <a:t> </a:t>
            </a:r>
            <a:r>
              <a:rPr lang="de-DE" sz="1800" b="0" dirty="0" err="1"/>
              <a:t>Albania</a:t>
            </a:r>
            <a:r>
              <a:rPr lang="de-DE" sz="1800" b="0" dirty="0"/>
              <a:t> </a:t>
            </a:r>
            <a:r>
              <a:rPr lang="de-DE" sz="1800" b="0" dirty="0" smtClean="0"/>
              <a:t>ist Träger </a:t>
            </a:r>
            <a:r>
              <a:rPr lang="de-DE" sz="1800" b="0" dirty="0"/>
              <a:t>unserer langfristigen Arbeitsfelder. Sie </a:t>
            </a:r>
            <a:r>
              <a:rPr lang="de-DE" sz="1800" b="0" dirty="0" smtClean="0"/>
              <a:t>ist Arbeitgeber der albanischen </a:t>
            </a:r>
            <a:r>
              <a:rPr lang="de-DE" sz="1800" b="0" dirty="0"/>
              <a:t>Mitarbeiter und Ansprechpartner für die </a:t>
            </a:r>
            <a:r>
              <a:rPr lang="de-DE" sz="1800" b="0" dirty="0" smtClean="0"/>
              <a:t>Behörden. Sitz der DA mit Büro- und Lagerräumen ist die Stadt Pogradec. </a:t>
            </a:r>
            <a:br>
              <a:rPr lang="de-DE" sz="1800" b="0" dirty="0" smtClean="0"/>
            </a:br>
            <a:r>
              <a:rPr lang="de-DE" sz="1800" b="0" dirty="0" smtClean="0"/>
              <a:t>Von dort aus führen </a:t>
            </a:r>
            <a:r>
              <a:rPr lang="de-DE" sz="1800" b="0" dirty="0"/>
              <a:t>wir Hilfseinsätze durch, unterhalten Sozialprojekte und helfen, die Bildungsbedingungen und kommunalen Strukturen in der Region zu verbessern. </a:t>
            </a:r>
            <a:endParaRPr lang="de-DE" sz="1800" b="0" dirty="0" smtClean="0"/>
          </a:p>
          <a:p>
            <a:pPr>
              <a:spcBef>
                <a:spcPts val="800"/>
              </a:spcBef>
            </a:pPr>
            <a:r>
              <a:rPr lang="de-DE" sz="1800" b="0" dirty="0" smtClean="0"/>
              <a:t>Unser </a:t>
            </a:r>
            <a:r>
              <a:rPr lang="de-DE" sz="1800" b="0" dirty="0"/>
              <a:t>Ziel ist, über die aktuellen Projekte hinaus den Aufbau und die </a:t>
            </a:r>
            <a:r>
              <a:rPr lang="de-DE" sz="1800" b="0" dirty="0" smtClean="0"/>
              <a:t>Weiter-entwicklung </a:t>
            </a:r>
            <a:r>
              <a:rPr lang="de-DE" sz="1800" b="0" dirty="0"/>
              <a:t>des albanischen Sozialsystems zu unterstützen</a:t>
            </a:r>
            <a:r>
              <a:rPr lang="de-DE" sz="1800" b="0" dirty="0" smtClean="0"/>
              <a:t>.</a:t>
            </a:r>
          </a:p>
        </p:txBody>
      </p:sp>
      <p:pic>
        <p:nvPicPr>
          <p:cNvPr id="5" name="Bild 4" descr="CHW00268_12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116" y="4294745"/>
            <a:ext cx="3844884" cy="2563255"/>
          </a:xfrm>
          <a:prstGeom prst="rect">
            <a:avLst/>
          </a:prstGeom>
        </p:spPr>
      </p:pic>
      <p:pic>
        <p:nvPicPr>
          <p:cNvPr id="7" name="Bild 6" descr="DA Logo 4c.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3496" y="3419860"/>
            <a:ext cx="1244335" cy="1238145"/>
          </a:xfrm>
          <a:prstGeom prst="rect">
            <a:avLst/>
          </a:prstGeom>
        </p:spPr>
      </p:pic>
    </p:spTree>
    <p:extLst>
      <p:ext uri="{BB962C8B-B14F-4D97-AF65-F5344CB8AC3E}">
        <p14:creationId xmlns:p14="http://schemas.microsoft.com/office/powerpoint/2010/main" val="11302200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24"/>
          </p:nvPr>
        </p:nvSpPr>
        <p:spPr/>
      </p:sp>
      <p:sp>
        <p:nvSpPr>
          <p:cNvPr id="2" name="Textplatzhalter 1"/>
          <p:cNvSpPr>
            <a:spLocks noGrp="1"/>
          </p:cNvSpPr>
          <p:nvPr>
            <p:ph type="body" idx="25"/>
          </p:nvPr>
        </p:nvSpPr>
        <p:spPr/>
        <p:txBody>
          <a:bodyPr/>
          <a:lstStyle/>
          <a:p>
            <a:r>
              <a:rPr lang="de-DE" dirty="0" smtClean="0"/>
              <a:t>Sommerbetrieb am Ohridsee</a:t>
            </a:r>
            <a:endParaRPr lang="de-DE" dirty="0"/>
          </a:p>
        </p:txBody>
      </p:sp>
      <p:pic>
        <p:nvPicPr>
          <p:cNvPr id="4" name="Bildplatzhalter 3" descr="CHW00151.jpg"/>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6" name="Bildplatzhalter 5"/>
          <p:cNvSpPr>
            <a:spLocks noGrp="1"/>
          </p:cNvSpPr>
          <p:nvPr>
            <p:ph type="pic" sz="quarter" idx="23"/>
          </p:nvPr>
        </p:nvSpPr>
        <p:spPr/>
      </p:sp>
      <p:sp>
        <p:nvSpPr>
          <p:cNvPr id="8" name="Bildplatzhalter 7"/>
          <p:cNvSpPr>
            <a:spLocks noGrp="1"/>
          </p:cNvSpPr>
          <p:nvPr>
            <p:ph type="pic" sz="quarter" idx="26"/>
          </p:nvPr>
        </p:nvSpPr>
        <p:spPr/>
      </p:sp>
      <p:sp>
        <p:nvSpPr>
          <p:cNvPr id="5" name="Titel 4"/>
          <p:cNvSpPr>
            <a:spLocks noGrp="1"/>
          </p:cNvSpPr>
          <p:nvPr>
            <p:ph type="title"/>
          </p:nvPr>
        </p:nvSpPr>
        <p:spPr/>
        <p:txBody>
          <a:bodyPr/>
          <a:lstStyle/>
          <a:p>
            <a:r>
              <a:rPr lang="de-DE" dirty="0" smtClean="0"/>
              <a:t>Tourismus</a:t>
            </a:r>
            <a:endParaRPr lang="de-DE" dirty="0"/>
          </a:p>
        </p:txBody>
      </p:sp>
      <p:sp>
        <p:nvSpPr>
          <p:cNvPr id="9" name="Textplatzhalter 8"/>
          <p:cNvSpPr>
            <a:spLocks noGrp="1"/>
          </p:cNvSpPr>
          <p:nvPr>
            <p:ph type="body" idx="28"/>
          </p:nvPr>
        </p:nvSpPr>
        <p:spPr/>
        <p:txBody>
          <a:bodyPr/>
          <a:lstStyle/>
          <a:p>
            <a:r>
              <a:rPr lang="de-DE" dirty="0" smtClean="0"/>
              <a:t>Durch die Lage am Ohridsee war Pogradec schon früher eine beliebte Sommerresidenz der Herrscher und Reichen. Auch heute kommen die meisten Gäste aus Albanien selbst. Aus dem Ausland kommen vor allem Individual- und Abenteuertouristen, die sich nicht an der mangelhaften Infrastruktur stören.</a:t>
            </a:r>
            <a:endParaRPr lang="de-DE" dirty="0"/>
          </a:p>
        </p:txBody>
      </p:sp>
      <p:sp>
        <p:nvSpPr>
          <p:cNvPr id="10" name="Bildplatzhalter 9"/>
          <p:cNvSpPr>
            <a:spLocks noGrp="1"/>
          </p:cNvSpPr>
          <p:nvPr>
            <p:ph type="pic" sz="quarter" idx="29"/>
          </p:nvPr>
        </p:nvSpPr>
        <p:spPr/>
      </p:sp>
    </p:spTree>
    <p:extLst>
      <p:ext uri="{BB962C8B-B14F-4D97-AF65-F5344CB8AC3E}">
        <p14:creationId xmlns:p14="http://schemas.microsoft.com/office/powerpoint/2010/main" val="19228787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WP_20140627_15_03_15.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11" name="Textplatzhalter 10"/>
          <p:cNvSpPr>
            <a:spLocks noGrp="1"/>
          </p:cNvSpPr>
          <p:nvPr>
            <p:ph type="body" idx="14"/>
          </p:nvPr>
        </p:nvSpPr>
        <p:spPr/>
        <p:txBody>
          <a:bodyPr/>
          <a:lstStyle/>
          <a:p>
            <a:endParaRPr lang="de-DE"/>
          </a:p>
        </p:txBody>
      </p:sp>
      <p:sp>
        <p:nvSpPr>
          <p:cNvPr id="15" name="Textplatzhalter 14"/>
          <p:cNvSpPr>
            <a:spLocks noGrp="1"/>
          </p:cNvSpPr>
          <p:nvPr>
            <p:ph type="body" idx="20"/>
          </p:nvPr>
        </p:nvSpPr>
        <p:spPr/>
        <p:txBody>
          <a:bodyPr/>
          <a:lstStyle/>
          <a:p>
            <a:endParaRPr lang="de-DE" dirty="0"/>
          </a:p>
        </p:txBody>
      </p:sp>
      <p:pic>
        <p:nvPicPr>
          <p:cNvPr id="27" name="Bildplatzhalter 26" descr="DSC00024.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34" name="Bildplatzhalter 33" descr="DSC00026.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14" name="Textplatzhalter 13"/>
          <p:cNvSpPr>
            <a:spLocks noGrp="1"/>
          </p:cNvSpPr>
          <p:nvPr>
            <p:ph type="body" idx="19"/>
          </p:nvPr>
        </p:nvSpPr>
        <p:spPr>
          <a:xfrm>
            <a:off x="332013" y="4748192"/>
            <a:ext cx="5029196" cy="1024685"/>
          </a:xfrm>
        </p:spPr>
        <p:txBody>
          <a:bodyPr>
            <a:normAutofit/>
          </a:bodyPr>
          <a:lstStyle/>
          <a:p>
            <a:r>
              <a:rPr lang="de-DE" dirty="0" smtClean="0"/>
              <a:t>Touristisches Hauptkapital </a:t>
            </a:r>
            <a:r>
              <a:rPr lang="de-DE" dirty="0"/>
              <a:t>von Pogradec sind das angenehme Höhenklima </a:t>
            </a:r>
            <a:r>
              <a:rPr lang="de-DE" dirty="0" smtClean="0"/>
              <a:t>(730 m über dem Meer) und der See mit seinem klaren Wasser. Entlang des Ufers finden sich Hotels und Restaurants, in denen sich gut speisen lässt. Frischen Fisch zum Beispiel.</a:t>
            </a:r>
            <a:endParaRPr lang="de-DE" dirty="0"/>
          </a:p>
        </p:txBody>
      </p:sp>
    </p:spTree>
    <p:extLst>
      <p:ext uri="{BB962C8B-B14F-4D97-AF65-F5344CB8AC3E}">
        <p14:creationId xmlns:p14="http://schemas.microsoft.com/office/powerpoint/2010/main" val="24838216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DSC0161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p:cNvSpPr>
            <a:spLocks noGrp="1"/>
          </p:cNvSpPr>
          <p:nvPr>
            <p:ph type="body" idx="14"/>
          </p:nvPr>
        </p:nvSpPr>
        <p:spPr/>
        <p:txBody>
          <a:bodyPr/>
          <a:lstStyle/>
          <a:p>
            <a:r>
              <a:rPr lang="de-DE" dirty="0" smtClean="0"/>
              <a:t>Nur wenige Kilometer entfernt, gleich hinter der mazedonischen Grenze, liegt das Kloster </a:t>
            </a:r>
            <a:br>
              <a:rPr lang="de-DE" dirty="0" smtClean="0"/>
            </a:br>
            <a:r>
              <a:rPr lang="de-DE" dirty="0" err="1" smtClean="0"/>
              <a:t>Sveti</a:t>
            </a:r>
            <a:r>
              <a:rPr lang="de-DE" dirty="0" smtClean="0"/>
              <a:t> Naum aus dem </a:t>
            </a:r>
            <a:br>
              <a:rPr lang="de-DE" dirty="0" smtClean="0"/>
            </a:br>
            <a:r>
              <a:rPr lang="de-DE" dirty="0" smtClean="0"/>
              <a:t>9. Jahrhundert</a:t>
            </a:r>
            <a:endParaRPr lang="de-DE" dirty="0"/>
          </a:p>
        </p:txBody>
      </p:sp>
      <p:sp>
        <p:nvSpPr>
          <p:cNvPr id="4" name="Textplatzhalter 3"/>
          <p:cNvSpPr>
            <a:spLocks noGrp="1"/>
          </p:cNvSpPr>
          <p:nvPr>
            <p:ph type="body" idx="16"/>
          </p:nvPr>
        </p:nvSpPr>
        <p:spPr/>
        <p:txBody>
          <a:bodyPr/>
          <a:lstStyle/>
          <a:p>
            <a:endParaRPr lang="de-DE"/>
          </a:p>
        </p:txBody>
      </p:sp>
      <p:pic>
        <p:nvPicPr>
          <p:cNvPr id="11" name="Bildplatzhalter 10" descr="CHW00129.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33994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DSC01679.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3824"/>
          <a:stretch/>
        </p:blipFill>
        <p:spPr/>
      </p:pic>
      <p:sp>
        <p:nvSpPr>
          <p:cNvPr id="5" name="Textplatzhalter 4"/>
          <p:cNvSpPr>
            <a:spLocks noGrp="1"/>
          </p:cNvSpPr>
          <p:nvPr>
            <p:ph type="body" idx="14"/>
          </p:nvPr>
        </p:nvSpPr>
        <p:spPr/>
        <p:txBody>
          <a:bodyPr/>
          <a:lstStyle/>
          <a:p>
            <a:r>
              <a:rPr lang="de-DE" dirty="0" smtClean="0"/>
              <a:t>Das nahe gelegene </a:t>
            </a:r>
            <a:r>
              <a:rPr lang="de-DE" dirty="0" err="1" smtClean="0"/>
              <a:t>Korça</a:t>
            </a:r>
            <a:r>
              <a:rPr lang="de-DE" dirty="0" smtClean="0"/>
              <a:t> (unten) sowie die UNESCO-</a:t>
            </a:r>
            <a:r>
              <a:rPr lang="de-DE" dirty="0" err="1" smtClean="0"/>
              <a:t>Welterbestadt</a:t>
            </a:r>
            <a:r>
              <a:rPr lang="de-DE" dirty="0" smtClean="0"/>
              <a:t> </a:t>
            </a:r>
            <a:r>
              <a:rPr lang="de-DE" dirty="0" err="1" smtClean="0"/>
              <a:t>Ohrid</a:t>
            </a:r>
            <a:r>
              <a:rPr lang="de-DE" dirty="0" smtClean="0"/>
              <a:t> in Mazedonien (oben) lohnen ebenfalls einen Ausflug</a:t>
            </a:r>
            <a:endParaRPr lang="de-DE" dirty="0"/>
          </a:p>
        </p:txBody>
      </p:sp>
      <p:pic>
        <p:nvPicPr>
          <p:cNvPr id="8" name="Bildplatzhalter 7" descr="DSC07606.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6"/>
          </p:nvPr>
        </p:nvSpPr>
        <p:spPr/>
        <p:txBody>
          <a:bodyPr/>
          <a:lstStyle/>
          <a:p>
            <a:r>
              <a:rPr lang="de-DE" dirty="0" smtClean="0"/>
              <a:t>Beide Städte besitzen ein interessanteres Stadtbild und eine bessere Infrastruktur als Pogradec</a:t>
            </a:r>
            <a:endParaRPr lang="de-DE" dirty="0"/>
          </a:p>
        </p:txBody>
      </p:sp>
    </p:spTree>
    <p:extLst>
      <p:ext uri="{BB962C8B-B14F-4D97-AF65-F5344CB8AC3E}">
        <p14:creationId xmlns:p14="http://schemas.microsoft.com/office/powerpoint/2010/main" val="28958461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idx="1"/>
          </p:nvPr>
        </p:nvSpPr>
        <p:spPr>
          <a:xfrm>
            <a:off x="1565885" y="5780095"/>
            <a:ext cx="5577717" cy="833804"/>
          </a:xfrm>
        </p:spPr>
        <p:txBody>
          <a:bodyPr/>
          <a:lstStyle/>
          <a:p>
            <a:r>
              <a:rPr lang="de-DE" dirty="0" smtClean="0"/>
              <a:t>Die Bergregion rund um Pogradec ist kaum erschlossen, bietet aber interessante Ziele und Ausblicke für Wanderfreunde</a:t>
            </a:r>
            <a:endParaRPr lang="de-DE" dirty="0"/>
          </a:p>
        </p:txBody>
      </p:sp>
      <p:pic>
        <p:nvPicPr>
          <p:cNvPr id="10" name="Bildplatzhalter 9" descr="DSCN0299 panorama.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261895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CHW00274.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platzhalter 3"/>
          <p:cNvSpPr>
            <a:spLocks noGrp="1"/>
          </p:cNvSpPr>
          <p:nvPr>
            <p:ph type="body" idx="14"/>
          </p:nvPr>
        </p:nvSpPr>
        <p:spPr>
          <a:xfrm>
            <a:off x="6934310" y="490695"/>
            <a:ext cx="1969770" cy="2774839"/>
          </a:xfrm>
        </p:spPr>
        <p:txBody>
          <a:bodyPr anchor="t" anchorCtr="0"/>
          <a:lstStyle/>
          <a:p>
            <a:r>
              <a:rPr lang="de-DE" dirty="0" smtClean="0"/>
              <a:t>Hier liegen, etwas versteckt, die </a:t>
            </a:r>
            <a:r>
              <a:rPr lang="de-DE" dirty="0" err="1" smtClean="0"/>
              <a:t>illyrischen</a:t>
            </a:r>
            <a:r>
              <a:rPr lang="de-DE" dirty="0" smtClean="0"/>
              <a:t> Gräber von </a:t>
            </a:r>
            <a:r>
              <a:rPr lang="de-DE" dirty="0" err="1" smtClean="0"/>
              <a:t>Selce</a:t>
            </a:r>
            <a:r>
              <a:rPr lang="de-DE" dirty="0" smtClean="0"/>
              <a:t>, Reste einer antiken Stadt. Bis jetzt verirren sich nur wenige Urlauber hierher.</a:t>
            </a:r>
            <a:endParaRPr lang="de-DE" dirty="0"/>
          </a:p>
        </p:txBody>
      </p:sp>
      <p:pic>
        <p:nvPicPr>
          <p:cNvPr id="13" name="Bildplatzhalter 12" descr="DSC05739.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Bildplatzhalter 10" descr="CHW00275.psd"/>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1730116" y="4215064"/>
            <a:ext cx="3631093" cy="2410176"/>
          </a:xfrm>
        </p:spPr>
      </p:pic>
      <p:sp>
        <p:nvSpPr>
          <p:cNvPr id="7" name="Textplatzhalter 6"/>
          <p:cNvSpPr>
            <a:spLocks noGrp="1"/>
          </p:cNvSpPr>
          <p:nvPr>
            <p:ph type="body" idx="19"/>
          </p:nvPr>
        </p:nvSpPr>
        <p:spPr/>
        <p:txBody>
          <a:bodyPr/>
          <a:lstStyle/>
          <a:p>
            <a:endParaRPr lang="de-DE"/>
          </a:p>
        </p:txBody>
      </p:sp>
      <p:sp>
        <p:nvSpPr>
          <p:cNvPr id="8" name="Textplatzhalter 7"/>
          <p:cNvSpPr>
            <a:spLocks noGrp="1"/>
          </p:cNvSpPr>
          <p:nvPr>
            <p:ph type="body" idx="20"/>
          </p:nvPr>
        </p:nvSpPr>
        <p:spPr/>
        <p:txBody>
          <a:bodyPr/>
          <a:lstStyle/>
          <a:p>
            <a:endParaRPr lang="de-DE"/>
          </a:p>
        </p:txBody>
      </p:sp>
    </p:spTree>
    <p:extLst>
      <p:ext uri="{BB962C8B-B14F-4D97-AF65-F5344CB8AC3E}">
        <p14:creationId xmlns:p14="http://schemas.microsoft.com/office/powerpoint/2010/main" val="14812301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CHW00222.psd"/>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p:cNvSpPr>
            <a:spLocks noGrp="1"/>
          </p:cNvSpPr>
          <p:nvPr>
            <p:ph type="body" idx="25"/>
          </p:nvPr>
        </p:nvSpPr>
        <p:spPr/>
        <p:txBody>
          <a:bodyPr/>
          <a:lstStyle/>
          <a:p>
            <a:endParaRPr lang="de-DE" dirty="0"/>
          </a:p>
        </p:txBody>
      </p:sp>
      <p:pic>
        <p:nvPicPr>
          <p:cNvPr id="11" name="Bildplatzhalter 10" descr="DSC01503.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6" name="Bildplatzhalter 5"/>
          <p:cNvSpPr>
            <a:spLocks noGrp="1"/>
          </p:cNvSpPr>
          <p:nvPr>
            <p:ph type="pic" sz="quarter" idx="23"/>
          </p:nvPr>
        </p:nvSpPr>
        <p:spPr/>
      </p:sp>
      <p:sp>
        <p:nvSpPr>
          <p:cNvPr id="4" name="Titel 3"/>
          <p:cNvSpPr>
            <a:spLocks noGrp="1"/>
          </p:cNvSpPr>
          <p:nvPr>
            <p:ph type="title"/>
          </p:nvPr>
        </p:nvSpPr>
        <p:spPr/>
        <p:txBody>
          <a:bodyPr/>
          <a:lstStyle/>
          <a:p>
            <a:r>
              <a:rPr lang="de-DE" dirty="0"/>
              <a:t>Fahrt in die </a:t>
            </a:r>
            <a:r>
              <a:rPr lang="de-DE" dirty="0" err="1"/>
              <a:t>Mokra</a:t>
            </a:r>
            <a:r>
              <a:rPr lang="de-DE" dirty="0"/>
              <a:t>-</a:t>
            </a:r>
            <a:r>
              <a:rPr lang="de-DE" dirty="0" smtClean="0"/>
              <a:t>Region</a:t>
            </a:r>
            <a:endParaRPr lang="de-DE" dirty="0"/>
          </a:p>
        </p:txBody>
      </p:sp>
      <p:sp>
        <p:nvSpPr>
          <p:cNvPr id="9" name="Textplatzhalter 8"/>
          <p:cNvSpPr>
            <a:spLocks noGrp="1"/>
          </p:cNvSpPr>
          <p:nvPr>
            <p:ph type="body" idx="28"/>
          </p:nvPr>
        </p:nvSpPr>
        <p:spPr/>
        <p:txBody>
          <a:bodyPr/>
          <a:lstStyle/>
          <a:p>
            <a:r>
              <a:rPr lang="de-DE" dirty="0" smtClean="0"/>
              <a:t>Begeben wir uns nun auf die Fahrt in die Bergdörfer der </a:t>
            </a:r>
            <a:r>
              <a:rPr lang="de-DE" dirty="0" err="1" smtClean="0"/>
              <a:t>Mokra</a:t>
            </a:r>
            <a:r>
              <a:rPr lang="de-DE" dirty="0" smtClean="0"/>
              <a:t>-Region. Aufgrund der schlechten Straßenverhältnisse empfiehlt sich dafür ein geländegängiges Fahrzeug. </a:t>
            </a:r>
            <a:br>
              <a:rPr lang="de-DE" dirty="0" smtClean="0"/>
            </a:br>
            <a:r>
              <a:rPr lang="de-DE" dirty="0" smtClean="0"/>
              <a:t>Es hat durchaus seine Berechtigung, dass dort oben Maultiere und Pferde immer noch das verbreitetste Transportmittel sind ...</a:t>
            </a:r>
            <a:endParaRPr lang="de-DE" dirty="0"/>
          </a:p>
        </p:txBody>
      </p:sp>
      <p:sp>
        <p:nvSpPr>
          <p:cNvPr id="10" name="Bildplatzhalter 9"/>
          <p:cNvSpPr>
            <a:spLocks noGrp="1"/>
          </p:cNvSpPr>
          <p:nvPr>
            <p:ph type="pic" sz="quarter" idx="29"/>
          </p:nvPr>
        </p:nvSpPr>
        <p:spPr/>
      </p:sp>
      <p:pic>
        <p:nvPicPr>
          <p:cNvPr id="15" name="Bildplatzhalter 14" descr="DSC05049.JPG"/>
          <p:cNvPicPr>
            <a:picLocks noGrp="1" noChangeAspect="1"/>
          </p:cNvPicPr>
          <p:nvPr>
            <p:ph type="pic" sz="quarter" idx="26"/>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233737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p:cNvSpPr>
            <a:spLocks noGrp="1"/>
          </p:cNvSpPr>
          <p:nvPr>
            <p:ph type="body" idx="1"/>
          </p:nvPr>
        </p:nvSpPr>
        <p:spPr>
          <a:xfrm>
            <a:off x="1565886" y="5780095"/>
            <a:ext cx="5804498" cy="833804"/>
          </a:xfrm>
        </p:spPr>
        <p:txBody>
          <a:bodyPr/>
          <a:lstStyle/>
          <a:p>
            <a:r>
              <a:rPr lang="de-DE" dirty="0" smtClean="0"/>
              <a:t>Wir fahren von Pogradec aus nach Norden über den Pass bei </a:t>
            </a:r>
            <a:r>
              <a:rPr lang="de-DE" dirty="0" err="1" smtClean="0"/>
              <a:t>Qafë</a:t>
            </a:r>
            <a:r>
              <a:rPr lang="de-DE" dirty="0" smtClean="0"/>
              <a:t> </a:t>
            </a:r>
            <a:r>
              <a:rPr lang="de-DE" dirty="0" err="1" smtClean="0"/>
              <a:t>Thane</a:t>
            </a:r>
            <a:r>
              <a:rPr lang="de-DE" dirty="0" smtClean="0"/>
              <a:t> und von dort aus südwestlich in die Berge der </a:t>
            </a:r>
            <a:r>
              <a:rPr lang="de-DE" dirty="0" err="1" smtClean="0"/>
              <a:t>Mokra</a:t>
            </a:r>
            <a:r>
              <a:rPr lang="de-DE" dirty="0" smtClean="0"/>
              <a:t>-Region</a:t>
            </a:r>
            <a:endParaRPr lang="de-DE" dirty="0"/>
          </a:p>
        </p:txBody>
      </p:sp>
      <p:pic>
        <p:nvPicPr>
          <p:cNvPr id="20" name="Bildplatzhalter 19" descr="Albanienkarte Detail de.ai"/>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10198"/>
          <a:stretch/>
        </p:blipFill>
        <p:spPr/>
      </p:pic>
    </p:spTree>
    <p:extLst>
      <p:ext uri="{BB962C8B-B14F-4D97-AF65-F5344CB8AC3E}">
        <p14:creationId xmlns:p14="http://schemas.microsoft.com/office/powerpoint/2010/main" val="204981753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DSC0202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4"/>
          </p:nvPr>
        </p:nvSpPr>
        <p:spPr/>
        <p:txBody>
          <a:bodyPr/>
          <a:lstStyle/>
          <a:p>
            <a:r>
              <a:rPr lang="de-DE" dirty="0" smtClean="0"/>
              <a:t>Die ersten 20 km am See entlang wurden in den letzten Jahren ausgebaut und sind nun größtenteils gut zu befahren</a:t>
            </a:r>
            <a:endParaRPr lang="de-DE" dirty="0"/>
          </a:p>
        </p:txBody>
      </p:sp>
      <p:pic>
        <p:nvPicPr>
          <p:cNvPr id="8" name="Bildplatzhalter 7" descr="DSC02324.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6"/>
          </p:nvPr>
        </p:nvSpPr>
        <p:spPr/>
        <p:txBody>
          <a:bodyPr/>
          <a:lstStyle/>
          <a:p>
            <a:r>
              <a:rPr lang="de-DE" dirty="0" smtClean="0"/>
              <a:t>Dann windet sich die Straße zum Grenzübergang nach </a:t>
            </a:r>
            <a:r>
              <a:rPr lang="de-DE" dirty="0" err="1" smtClean="0"/>
              <a:t>Qafë</a:t>
            </a:r>
            <a:r>
              <a:rPr lang="de-DE" dirty="0" smtClean="0"/>
              <a:t> </a:t>
            </a:r>
            <a:r>
              <a:rPr lang="de-DE" dirty="0" err="1" smtClean="0"/>
              <a:t>Thane</a:t>
            </a:r>
            <a:r>
              <a:rPr lang="de-DE" dirty="0" smtClean="0"/>
              <a:t> hinauf</a:t>
            </a:r>
            <a:endParaRPr lang="de-DE" dirty="0"/>
          </a:p>
        </p:txBody>
      </p:sp>
    </p:spTree>
    <p:extLst>
      <p:ext uri="{BB962C8B-B14F-4D97-AF65-F5344CB8AC3E}">
        <p14:creationId xmlns:p14="http://schemas.microsoft.com/office/powerpoint/2010/main" val="10427106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platzhalter 23" descr="DSC07432.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platzhalter 5"/>
          <p:cNvSpPr>
            <a:spLocks noGrp="1"/>
          </p:cNvSpPr>
          <p:nvPr>
            <p:ph type="body" idx="14"/>
          </p:nvPr>
        </p:nvSpPr>
        <p:spPr/>
        <p:txBody>
          <a:bodyPr/>
          <a:lstStyle/>
          <a:p>
            <a:endParaRPr lang="de-DE" dirty="0"/>
          </a:p>
        </p:txBody>
      </p:sp>
      <p:sp>
        <p:nvSpPr>
          <p:cNvPr id="16" name="Textplatzhalter 15"/>
          <p:cNvSpPr>
            <a:spLocks noGrp="1"/>
          </p:cNvSpPr>
          <p:nvPr>
            <p:ph type="body" idx="20"/>
          </p:nvPr>
        </p:nvSpPr>
        <p:spPr/>
        <p:txBody>
          <a:bodyPr/>
          <a:lstStyle/>
          <a:p>
            <a:r>
              <a:rPr lang="de-DE" dirty="0" smtClean="0"/>
              <a:t>Für uns wird es Zeit, die Hauptstraße zu verlassen</a:t>
            </a:r>
            <a:endParaRPr lang="de-DE" dirty="0"/>
          </a:p>
        </p:txBody>
      </p:sp>
      <p:sp>
        <p:nvSpPr>
          <p:cNvPr id="8" name="Textplatzhalter 7"/>
          <p:cNvSpPr>
            <a:spLocks noGrp="1"/>
          </p:cNvSpPr>
          <p:nvPr>
            <p:ph type="body" idx="19"/>
          </p:nvPr>
        </p:nvSpPr>
        <p:spPr>
          <a:xfrm>
            <a:off x="332013" y="4748192"/>
            <a:ext cx="5029196" cy="1024685"/>
          </a:xfrm>
        </p:spPr>
        <p:txBody>
          <a:bodyPr/>
          <a:lstStyle/>
          <a:p>
            <a:r>
              <a:rPr lang="de-DE" dirty="0" smtClean="0"/>
              <a:t>Hinter dem Pass führt die Straße hinunter in die Ebene von </a:t>
            </a:r>
            <a:r>
              <a:rPr lang="de-DE" dirty="0" err="1" smtClean="0"/>
              <a:t>Përrenjas</a:t>
            </a:r>
            <a:r>
              <a:rPr lang="de-DE" dirty="0" smtClean="0"/>
              <a:t>. So wie hier </a:t>
            </a:r>
            <a:r>
              <a:rPr lang="de-DE" dirty="0"/>
              <a:t>sehen viele </a:t>
            </a:r>
            <a:r>
              <a:rPr lang="de-DE" dirty="0" smtClean="0"/>
              <a:t>Siedlungen </a:t>
            </a:r>
            <a:r>
              <a:rPr lang="de-DE" dirty="0"/>
              <a:t>in den ländlichen Gebieten </a:t>
            </a:r>
            <a:r>
              <a:rPr lang="de-DE" dirty="0" smtClean="0"/>
              <a:t>aus. Die wenigen flachen Regionen in Albanien werden intensiv genutzt.</a:t>
            </a:r>
            <a:endParaRPr lang="de-DE" dirty="0"/>
          </a:p>
        </p:txBody>
      </p:sp>
      <p:pic>
        <p:nvPicPr>
          <p:cNvPr id="26" name="Bildplatzhalter 25" descr="DSC02038.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29" name="Bildplatzhalter 28" descr="CIMG7455.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876581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5820215" cy="833804"/>
          </a:xfrm>
        </p:spPr>
        <p:txBody>
          <a:bodyPr/>
          <a:lstStyle/>
          <a:p>
            <a:r>
              <a:rPr lang="de-DE" dirty="0" smtClean="0"/>
              <a:t>Bei der Anreise mit dem Flugzeug zeigt sich deutlich, wie bergig Albanien ist: </a:t>
            </a:r>
            <a:br>
              <a:rPr lang="de-DE" dirty="0" smtClean="0"/>
            </a:br>
            <a:r>
              <a:rPr lang="de-DE" dirty="0" smtClean="0"/>
              <a:t>67% des Landes sind Bergregionen. Dort gibt es immer noch viele Dörfer, die nur schwer über Straßen zu erreichen sind.</a:t>
            </a:r>
            <a:endParaRPr lang="de-DE" dirty="0"/>
          </a:p>
        </p:txBody>
      </p:sp>
      <p:pic>
        <p:nvPicPr>
          <p:cNvPr id="4" name="Bildplatzhalter 3" descr="20151020_10435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4035653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CHW00127.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4"/>
          </p:nvPr>
        </p:nvSpPr>
        <p:spPr/>
        <p:txBody>
          <a:bodyPr/>
          <a:lstStyle/>
          <a:p>
            <a:r>
              <a:rPr lang="de-DE" dirty="0" smtClean="0"/>
              <a:t>Die Fahrt geht durchs </a:t>
            </a:r>
            <a:r>
              <a:rPr lang="de-DE" dirty="0" err="1" smtClean="0"/>
              <a:t>Shkumbin</a:t>
            </a:r>
            <a:r>
              <a:rPr lang="de-DE" dirty="0" smtClean="0"/>
              <a:t>-Tal. </a:t>
            </a:r>
            <a:br>
              <a:rPr lang="de-DE" dirty="0" smtClean="0"/>
            </a:br>
            <a:r>
              <a:rPr lang="de-DE" dirty="0" smtClean="0"/>
              <a:t>Nach einigen Kilometern passieren wir eine mehrere hundert Jahre alte Brücke.</a:t>
            </a:r>
            <a:endParaRPr lang="de-DE" dirty="0"/>
          </a:p>
        </p:txBody>
      </p:sp>
      <p:pic>
        <p:nvPicPr>
          <p:cNvPr id="8" name="Bildplatzhalter 7" descr="CHW00281.psd"/>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6"/>
          </p:nvPr>
        </p:nvSpPr>
        <p:spPr/>
        <p:txBody>
          <a:bodyPr/>
          <a:lstStyle/>
          <a:p>
            <a:endParaRPr lang="de-DE"/>
          </a:p>
        </p:txBody>
      </p:sp>
    </p:spTree>
    <p:extLst>
      <p:ext uri="{BB962C8B-B14F-4D97-AF65-F5344CB8AC3E}">
        <p14:creationId xmlns:p14="http://schemas.microsoft.com/office/powerpoint/2010/main" val="1298830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20150930_135408.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a:p>
        </p:txBody>
      </p:sp>
      <p:sp>
        <p:nvSpPr>
          <p:cNvPr id="8" name="Textplatzhalter 7"/>
          <p:cNvSpPr>
            <a:spLocks noGrp="1"/>
          </p:cNvSpPr>
          <p:nvPr>
            <p:ph type="body" idx="20"/>
          </p:nvPr>
        </p:nvSpPr>
        <p:spPr/>
        <p:txBody>
          <a:bodyPr/>
          <a:lstStyle/>
          <a:p>
            <a:r>
              <a:rPr lang="de-DE" dirty="0" smtClean="0"/>
              <a:t>Die meisten Brücken auf dem Land stammen noch aus stalinistischer Zeit. Manche wurden nie fertig gestellt.</a:t>
            </a:r>
            <a:endParaRPr lang="de-DE" dirty="0"/>
          </a:p>
        </p:txBody>
      </p:sp>
      <p:pic>
        <p:nvPicPr>
          <p:cNvPr id="9" name="Bildplatzhalter 3" descr="CHW00285.psd"/>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9"/>
          </p:nvPr>
        </p:nvSpPr>
        <p:spPr>
          <a:xfrm>
            <a:off x="332013" y="4748192"/>
            <a:ext cx="4279201" cy="1024685"/>
          </a:xfrm>
        </p:spPr>
        <p:txBody>
          <a:bodyPr/>
          <a:lstStyle/>
          <a:p>
            <a:r>
              <a:rPr lang="de-DE" dirty="0" err="1" smtClean="0"/>
              <a:t>Vërri</a:t>
            </a:r>
            <a:r>
              <a:rPr lang="de-DE" dirty="0" smtClean="0"/>
              <a:t> gehört bereits zur </a:t>
            </a:r>
            <a:r>
              <a:rPr lang="de-DE" dirty="0" err="1" smtClean="0"/>
              <a:t>Mokra</a:t>
            </a:r>
            <a:r>
              <a:rPr lang="de-DE" dirty="0" smtClean="0"/>
              <a:t>-Region – </a:t>
            </a:r>
            <a:br>
              <a:rPr lang="de-DE" dirty="0" smtClean="0"/>
            </a:br>
            <a:r>
              <a:rPr lang="de-DE" dirty="0" smtClean="0"/>
              <a:t>wir sind nun eindeutig auf dem Land angekommen</a:t>
            </a:r>
            <a:endParaRPr lang="de-DE" dirty="0"/>
          </a:p>
        </p:txBody>
      </p:sp>
      <p:pic>
        <p:nvPicPr>
          <p:cNvPr id="14" name="Bildplatzhalter 13" descr="DSC05179.JPG"/>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3369813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smtClean="0"/>
              <a:t>Markttag in </a:t>
            </a:r>
            <a:r>
              <a:rPr lang="de-DE" dirty="0" err="1" smtClean="0"/>
              <a:t>Proptisht</a:t>
            </a:r>
            <a:endParaRPr lang="de-DE" dirty="0"/>
          </a:p>
        </p:txBody>
      </p:sp>
      <p:pic>
        <p:nvPicPr>
          <p:cNvPr id="5" name="Bildplatzhalter 4" descr="CHW0009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178537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4"/>
          </p:nvPr>
        </p:nvSpPr>
        <p:spPr/>
        <p:txBody>
          <a:bodyPr/>
          <a:lstStyle/>
          <a:p>
            <a:r>
              <a:rPr lang="de-DE" dirty="0" smtClean="0"/>
              <a:t>Freiluft-Schlachten vor einem typischen </a:t>
            </a:r>
            <a:r>
              <a:rPr lang="de-DE" dirty="0" err="1" smtClean="0"/>
              <a:t>Dorfhaus</a:t>
            </a:r>
            <a:r>
              <a:rPr lang="de-DE" dirty="0" smtClean="0"/>
              <a:t> in </a:t>
            </a:r>
            <a:r>
              <a:rPr lang="de-DE" dirty="0" err="1" smtClean="0"/>
              <a:t>Velçan</a:t>
            </a:r>
            <a:endParaRPr lang="de-DE" dirty="0"/>
          </a:p>
        </p:txBody>
      </p:sp>
      <p:sp>
        <p:nvSpPr>
          <p:cNvPr id="5" name="Textplatzhalter 4"/>
          <p:cNvSpPr>
            <a:spLocks noGrp="1"/>
          </p:cNvSpPr>
          <p:nvPr>
            <p:ph type="body" idx="16"/>
          </p:nvPr>
        </p:nvSpPr>
        <p:spPr/>
        <p:txBody>
          <a:bodyPr/>
          <a:lstStyle/>
          <a:p>
            <a:r>
              <a:rPr lang="de-DE" dirty="0" smtClean="0"/>
              <a:t>In vielen Dörfern finden sich neue Moscheen, finanziert mit arabischen Geldern</a:t>
            </a:r>
            <a:endParaRPr lang="de-DE" dirty="0"/>
          </a:p>
        </p:txBody>
      </p:sp>
      <p:pic>
        <p:nvPicPr>
          <p:cNvPr id="8" name="Bildplatzhalter 7" descr="20151023_09030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Bildplatzhalter 10" descr="DSC00062.JPG"/>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384341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DSC0533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platzhalter 9"/>
          <p:cNvSpPr>
            <a:spLocks noGrp="1"/>
          </p:cNvSpPr>
          <p:nvPr>
            <p:ph type="body" idx="14"/>
          </p:nvPr>
        </p:nvSpPr>
        <p:spPr/>
        <p:txBody>
          <a:bodyPr/>
          <a:lstStyle/>
          <a:p>
            <a:endParaRPr lang="de-DE"/>
          </a:p>
        </p:txBody>
      </p:sp>
      <p:pic>
        <p:nvPicPr>
          <p:cNvPr id="15" name="Bildplatzhalter 14" descr="DSC05407.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Bildplatzhalter 15" descr="DSC05294.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13" name="Textplatzhalter 12"/>
          <p:cNvSpPr>
            <a:spLocks noGrp="1"/>
          </p:cNvSpPr>
          <p:nvPr>
            <p:ph type="body" idx="19"/>
          </p:nvPr>
        </p:nvSpPr>
        <p:spPr/>
        <p:txBody>
          <a:bodyPr/>
          <a:lstStyle/>
          <a:p>
            <a:endParaRPr lang="de-DE" dirty="0"/>
          </a:p>
        </p:txBody>
      </p:sp>
      <p:sp>
        <p:nvSpPr>
          <p:cNvPr id="14" name="Textplatzhalter 13"/>
          <p:cNvSpPr>
            <a:spLocks noGrp="1"/>
          </p:cNvSpPr>
          <p:nvPr>
            <p:ph type="body" idx="20"/>
          </p:nvPr>
        </p:nvSpPr>
        <p:spPr/>
        <p:txBody>
          <a:bodyPr/>
          <a:lstStyle/>
          <a:p>
            <a:r>
              <a:rPr lang="de-DE" dirty="0" smtClean="0"/>
              <a:t>Begegnungen unterwegs: </a:t>
            </a:r>
            <a:br>
              <a:rPr lang="de-DE" dirty="0" smtClean="0"/>
            </a:br>
            <a:r>
              <a:rPr lang="de-DE" dirty="0" smtClean="0"/>
              <a:t>Ein Tiertransport und die albanische Post</a:t>
            </a:r>
            <a:endParaRPr lang="de-DE" dirty="0"/>
          </a:p>
        </p:txBody>
      </p:sp>
    </p:spTree>
    <p:extLst>
      <p:ext uri="{BB962C8B-B14F-4D97-AF65-F5344CB8AC3E}">
        <p14:creationId xmlns:p14="http://schemas.microsoft.com/office/powerpoint/2010/main" val="40931456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platzhalter 21"/>
          <p:cNvSpPr>
            <a:spLocks noGrp="1"/>
          </p:cNvSpPr>
          <p:nvPr>
            <p:ph type="body" idx="1"/>
          </p:nvPr>
        </p:nvSpPr>
        <p:spPr>
          <a:xfrm>
            <a:off x="1565886" y="5780095"/>
            <a:ext cx="3634960" cy="833804"/>
          </a:xfrm>
        </p:spPr>
        <p:txBody>
          <a:bodyPr/>
          <a:lstStyle/>
          <a:p>
            <a:r>
              <a:rPr lang="de-DE" dirty="0" smtClean="0"/>
              <a:t>Schließlich erreichen wir das Bergdorf Bishnica. </a:t>
            </a:r>
            <a:br>
              <a:rPr lang="de-DE" dirty="0" smtClean="0"/>
            </a:br>
            <a:r>
              <a:rPr lang="de-DE" dirty="0" smtClean="0"/>
              <a:t>Für die Strecke von 60 Kilometern haben wir </a:t>
            </a:r>
            <a:br>
              <a:rPr lang="de-DE" dirty="0" smtClean="0"/>
            </a:br>
            <a:r>
              <a:rPr lang="de-DE" dirty="0" smtClean="0"/>
              <a:t>3 bis 4 Stunden benötigt.</a:t>
            </a:r>
            <a:endParaRPr lang="de-DE" dirty="0"/>
          </a:p>
        </p:txBody>
      </p:sp>
      <p:pic>
        <p:nvPicPr>
          <p:cNvPr id="21" name="Bildplatzhalter 20" descr="DSCN0219.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pic>
        <p:nvPicPr>
          <p:cNvPr id="11" name="Bildplatzhalter 4" descr="20151001_083618.jpg"/>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13388" y="4214813"/>
            <a:ext cx="3630612" cy="2409825"/>
          </a:xfrm>
          <a:prstGeom prst="rect">
            <a:avLst/>
          </a:prstGeom>
        </p:spPr>
      </p:pic>
      <p:pic>
        <p:nvPicPr>
          <p:cNvPr id="27" name="Bildplatzhalter 3" descr="20151025_084747.jpg"/>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5513388" y="1703388"/>
            <a:ext cx="3630612" cy="2411412"/>
          </a:xfrm>
          <a:prstGeom prst="rect">
            <a:avLst/>
          </a:prstGeom>
        </p:spPr>
      </p:pic>
    </p:spTree>
    <p:extLst>
      <p:ext uri="{BB962C8B-B14F-4D97-AF65-F5344CB8AC3E}">
        <p14:creationId xmlns:p14="http://schemas.microsoft.com/office/powerpoint/2010/main" val="43376357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descr="DSC05503.jpg"/>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platzhalter 1"/>
          <p:cNvSpPr>
            <a:spLocks noGrp="1"/>
          </p:cNvSpPr>
          <p:nvPr>
            <p:ph type="body" idx="25"/>
          </p:nvPr>
        </p:nvSpPr>
        <p:spPr/>
        <p:txBody>
          <a:bodyPr/>
          <a:lstStyle/>
          <a:p>
            <a:endParaRPr lang="de-DE" dirty="0"/>
          </a:p>
        </p:txBody>
      </p:sp>
      <p:pic>
        <p:nvPicPr>
          <p:cNvPr id="18" name="Bildplatzhalter 17" descr="DSC02403.JPG"/>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p:pic>
      <p:pic>
        <p:nvPicPr>
          <p:cNvPr id="12" name="Bildplatzhalter 11" descr="CHW00159.jpg"/>
          <p:cNvPicPr>
            <a:picLocks noGrp="1" noChangeAspect="1"/>
          </p:cNvPicPr>
          <p:nvPr>
            <p:ph type="pic" sz="quarter" idx="26"/>
          </p:nvPr>
        </p:nvPicPr>
        <p:blipFill rotWithShape="1">
          <a:blip r:embed="rId4" cstate="screen">
            <a:extLst>
              <a:ext uri="{28A0092B-C50C-407E-A947-70E740481C1C}">
                <a14:useLocalDpi xmlns:a14="http://schemas.microsoft.com/office/drawing/2010/main"/>
              </a:ext>
            </a:extLst>
          </a:blip>
          <a:srcRect/>
          <a:stretch/>
        </p:blipFill>
        <p:spPr/>
      </p:pic>
      <p:sp>
        <p:nvSpPr>
          <p:cNvPr id="5" name="Titel 4"/>
          <p:cNvSpPr>
            <a:spLocks noGrp="1"/>
          </p:cNvSpPr>
          <p:nvPr>
            <p:ph type="title"/>
          </p:nvPr>
        </p:nvSpPr>
        <p:spPr/>
        <p:txBody>
          <a:bodyPr/>
          <a:lstStyle/>
          <a:p>
            <a:r>
              <a:rPr lang="de-DE" dirty="0" smtClean="0"/>
              <a:t>Leben in den Bergdörfern</a:t>
            </a:r>
            <a:endParaRPr lang="de-DE" dirty="0"/>
          </a:p>
        </p:txBody>
      </p:sp>
      <p:sp>
        <p:nvSpPr>
          <p:cNvPr id="10" name="Textplatzhalter 9"/>
          <p:cNvSpPr>
            <a:spLocks noGrp="1"/>
          </p:cNvSpPr>
          <p:nvPr>
            <p:ph type="body" idx="28"/>
          </p:nvPr>
        </p:nvSpPr>
        <p:spPr/>
        <p:txBody>
          <a:bodyPr/>
          <a:lstStyle/>
          <a:p>
            <a:r>
              <a:rPr lang="de-DE" dirty="0" smtClean="0"/>
              <a:t>In den Bergen zu leben ist hart und bietet jungen Menschen kaum Perspektiven. Daher sind in den letzten 25 Jahren viele in die Städte oder ins Ausland gezogen. </a:t>
            </a:r>
            <a:br>
              <a:rPr lang="de-DE" dirty="0" smtClean="0"/>
            </a:br>
            <a:r>
              <a:rPr lang="de-DE" dirty="0" smtClean="0"/>
              <a:t>Wenn eine Familie hier bleibt oder wieder zurückkehrt, dann vor allem deswegen, weil sie hier immerhin ein Stückchen Land und ein Dach über dem Kopf hat.</a:t>
            </a:r>
            <a:endParaRPr lang="de-DE" dirty="0"/>
          </a:p>
        </p:txBody>
      </p:sp>
      <p:pic>
        <p:nvPicPr>
          <p:cNvPr id="22" name="Bildplatzhalter 21" descr="100_5295.JPG"/>
          <p:cNvPicPr>
            <a:picLocks noGrp="1" noChangeAspect="1"/>
          </p:cNvPicPr>
          <p:nvPr>
            <p:ph type="pic" sz="quarter" idx="29"/>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080877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DSC0016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platzhalter 3"/>
          <p:cNvSpPr>
            <a:spLocks noGrp="1"/>
          </p:cNvSpPr>
          <p:nvPr>
            <p:ph type="body" idx="14"/>
          </p:nvPr>
        </p:nvSpPr>
        <p:spPr/>
        <p:txBody>
          <a:bodyPr/>
          <a:lstStyle/>
          <a:p>
            <a:endParaRPr lang="de-DE"/>
          </a:p>
        </p:txBody>
      </p:sp>
      <p:sp>
        <p:nvSpPr>
          <p:cNvPr id="8" name="Textplatzhalter 7"/>
          <p:cNvSpPr>
            <a:spLocks noGrp="1"/>
          </p:cNvSpPr>
          <p:nvPr>
            <p:ph type="body" idx="20"/>
          </p:nvPr>
        </p:nvSpPr>
        <p:spPr/>
        <p:txBody>
          <a:bodyPr/>
          <a:lstStyle/>
          <a:p>
            <a:endParaRPr lang="de-DE" dirty="0"/>
          </a:p>
        </p:txBody>
      </p:sp>
      <p:pic>
        <p:nvPicPr>
          <p:cNvPr id="17" name="Bildplatzhalter 16" descr="DSC05574.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9"/>
          </p:nvPr>
        </p:nvSpPr>
        <p:spPr>
          <a:xfrm>
            <a:off x="332013" y="4748192"/>
            <a:ext cx="4932714" cy="1024685"/>
          </a:xfrm>
        </p:spPr>
        <p:txBody>
          <a:bodyPr/>
          <a:lstStyle/>
          <a:p>
            <a:r>
              <a:rPr lang="de-DE" dirty="0"/>
              <a:t>Das ehemalige sozialistische Modelldorf </a:t>
            </a:r>
            <a:r>
              <a:rPr lang="de-DE" dirty="0" smtClean="0"/>
              <a:t>Bishnica ist von der Landflucht besonders stark betroffen: Seit </a:t>
            </a:r>
            <a:r>
              <a:rPr lang="de-DE" dirty="0"/>
              <a:t>der Wende 1991 sank die Einwohnerzahl von 1.800 auf ca. 300 Personen</a:t>
            </a:r>
          </a:p>
        </p:txBody>
      </p:sp>
      <p:pic>
        <p:nvPicPr>
          <p:cNvPr id="25" name="Bildplatzhalter 24" descr="20141203_144856.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202429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DSC0157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4"/>
          </p:nvPr>
        </p:nvSpPr>
        <p:spPr/>
        <p:txBody>
          <a:bodyPr/>
          <a:lstStyle/>
          <a:p>
            <a:r>
              <a:rPr lang="de-DE" dirty="0" smtClean="0"/>
              <a:t>Die meisten Familien leben als landwirtschaftliche Selbstversorger, mit kleinen Feldern und Gärten rund ums Haus und ein paar Tieren.</a:t>
            </a:r>
            <a:endParaRPr lang="de-DE" dirty="0"/>
          </a:p>
        </p:txBody>
      </p:sp>
      <p:pic>
        <p:nvPicPr>
          <p:cNvPr id="9" name="Bildplatzhalter 8" descr="DSC01616.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6"/>
          </p:nvPr>
        </p:nvSpPr>
        <p:spPr/>
        <p:txBody>
          <a:bodyPr/>
          <a:lstStyle/>
          <a:p>
            <a:r>
              <a:rPr lang="de-DE" dirty="0" smtClean="0"/>
              <a:t>Je abgelegener ein Dorf ist, desto weniger haben moderne Baustoffe die traditionellen Steinhäuser verdrängt</a:t>
            </a:r>
            <a:endParaRPr lang="de-DE" dirty="0"/>
          </a:p>
        </p:txBody>
      </p:sp>
    </p:spTree>
    <p:extLst>
      <p:ext uri="{BB962C8B-B14F-4D97-AF65-F5344CB8AC3E}">
        <p14:creationId xmlns:p14="http://schemas.microsoft.com/office/powerpoint/2010/main" val="28446534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descr="DSC0561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a:p>
        </p:txBody>
      </p:sp>
      <p:pic>
        <p:nvPicPr>
          <p:cNvPr id="9" name="Bildplatzhalter 8" descr="DSC00190.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platzhalter 7"/>
          <p:cNvSpPr>
            <a:spLocks noGrp="1"/>
          </p:cNvSpPr>
          <p:nvPr>
            <p:ph type="body" idx="20"/>
          </p:nvPr>
        </p:nvSpPr>
        <p:spPr/>
        <p:txBody>
          <a:bodyPr/>
          <a:lstStyle/>
          <a:p>
            <a:endParaRPr lang="de-DE" dirty="0"/>
          </a:p>
        </p:txBody>
      </p:sp>
      <p:pic>
        <p:nvPicPr>
          <p:cNvPr id="12" name="Bildplatzhalter 3" descr="DSC00164.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9"/>
          </p:nvPr>
        </p:nvSpPr>
        <p:spPr>
          <a:xfrm>
            <a:off x="332013" y="4748192"/>
            <a:ext cx="5029196" cy="1024685"/>
          </a:xfrm>
        </p:spPr>
        <p:txBody>
          <a:bodyPr/>
          <a:lstStyle/>
          <a:p>
            <a:r>
              <a:rPr lang="de-DE" dirty="0" smtClean="0"/>
              <a:t>Was machen Kinder, außer Schule und Hausarbeit?</a:t>
            </a:r>
            <a:r>
              <a:rPr lang="de-DE" dirty="0"/>
              <a:t> </a:t>
            </a:r>
            <a:r>
              <a:rPr lang="de-DE" dirty="0" smtClean="0"/>
              <a:t>Sie sind für ihre Beschäftigung selbst zuständig. In den Dörfern gibt es volle Bewegungsfreiheit, meist auch Strom und immer mehr Handys.</a:t>
            </a:r>
            <a:endParaRPr lang="de-DE" dirty="0"/>
          </a:p>
        </p:txBody>
      </p:sp>
    </p:spTree>
    <p:extLst>
      <p:ext uri="{BB962C8B-B14F-4D97-AF65-F5344CB8AC3E}">
        <p14:creationId xmlns:p14="http://schemas.microsoft.com/office/powerpoint/2010/main" val="33697500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6" y="5780095"/>
            <a:ext cx="5766702" cy="833804"/>
          </a:xfrm>
        </p:spPr>
        <p:txBody>
          <a:bodyPr/>
          <a:lstStyle/>
          <a:p>
            <a:r>
              <a:rPr lang="de-DE" dirty="0" smtClean="0"/>
              <a:t>Entlang der albanischen Adriaküste findet man viele schöne Strände. Dort hat sich in den letzten Jahren die Tourismusbranche gut entwickelt, ein wichtiger Bereich der albanischen Wirtschaft.</a:t>
            </a:r>
            <a:endParaRPr lang="de-DE" dirty="0"/>
          </a:p>
        </p:txBody>
      </p:sp>
      <p:pic>
        <p:nvPicPr>
          <p:cNvPr id="4" name="Bildplatzhalter 3" descr="CHW00064.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9263316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DSC01612.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platzhalter 8"/>
          <p:cNvSpPr>
            <a:spLocks noGrp="1"/>
          </p:cNvSpPr>
          <p:nvPr>
            <p:ph type="body" idx="14"/>
          </p:nvPr>
        </p:nvSpPr>
        <p:spPr/>
        <p:txBody>
          <a:bodyPr/>
          <a:lstStyle/>
          <a:p>
            <a:endParaRPr lang="de-DE"/>
          </a:p>
        </p:txBody>
      </p:sp>
      <p:pic>
        <p:nvPicPr>
          <p:cNvPr id="14" name="Bildplatzhalter 13" descr="DSC00057.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13" name="Textplatzhalter 12"/>
          <p:cNvSpPr>
            <a:spLocks noGrp="1"/>
          </p:cNvSpPr>
          <p:nvPr>
            <p:ph type="body" idx="20"/>
          </p:nvPr>
        </p:nvSpPr>
        <p:spPr/>
        <p:txBody>
          <a:bodyPr/>
          <a:lstStyle/>
          <a:p>
            <a:endParaRPr lang="de-DE" dirty="0"/>
          </a:p>
        </p:txBody>
      </p:sp>
      <p:pic>
        <p:nvPicPr>
          <p:cNvPr id="17" name="Bildplatzhalter 16" descr="DSC00056.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12" name="Textplatzhalter 11"/>
          <p:cNvSpPr>
            <a:spLocks noGrp="1"/>
          </p:cNvSpPr>
          <p:nvPr>
            <p:ph type="body" idx="19"/>
          </p:nvPr>
        </p:nvSpPr>
        <p:spPr>
          <a:xfrm>
            <a:off x="332013" y="4748192"/>
            <a:ext cx="4861273" cy="1024685"/>
          </a:xfrm>
        </p:spPr>
        <p:txBody>
          <a:bodyPr/>
          <a:lstStyle/>
          <a:p>
            <a:r>
              <a:rPr lang="de-DE" dirty="0" smtClean="0"/>
              <a:t>Die meisten Dorfbewohner freuen sich über Besuch. </a:t>
            </a:r>
            <a:br>
              <a:rPr lang="de-DE" dirty="0" smtClean="0"/>
            </a:br>
            <a:r>
              <a:rPr lang="de-DE" dirty="0" smtClean="0"/>
              <a:t>Dann wird ausgetauscht: Was gibt‘s Neues? Wie geht es der Familie? Und wie lebt man in Deutschland?</a:t>
            </a:r>
            <a:endParaRPr lang="de-DE" dirty="0"/>
          </a:p>
        </p:txBody>
      </p:sp>
    </p:spTree>
    <p:extLst>
      <p:ext uri="{BB962C8B-B14F-4D97-AF65-F5344CB8AC3E}">
        <p14:creationId xmlns:p14="http://schemas.microsoft.com/office/powerpoint/2010/main" val="40902389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p:cNvSpPr>
            <a:spLocks noGrp="1"/>
          </p:cNvSpPr>
          <p:nvPr>
            <p:ph type="body" idx="1"/>
          </p:nvPr>
        </p:nvSpPr>
        <p:spPr/>
        <p:txBody>
          <a:bodyPr/>
          <a:lstStyle/>
          <a:p>
            <a:endParaRPr lang="de-DE"/>
          </a:p>
        </p:txBody>
      </p:sp>
      <p:pic>
        <p:nvPicPr>
          <p:cNvPr id="14" name="Bildplatzhalter 7" descr="DSCN021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pic>
        <p:nvPicPr>
          <p:cNvPr id="17" name="Bildplatzhalter 16" descr="DSC00106.JPG"/>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13388" y="4214813"/>
            <a:ext cx="3630612" cy="2409825"/>
          </a:xfrm>
          <a:prstGeom prst="rect">
            <a:avLst/>
          </a:prstGeom>
        </p:spPr>
      </p:pic>
      <p:pic>
        <p:nvPicPr>
          <p:cNvPr id="22" name="Bildplatzhalter 21" descr="DSC00197.JPG"/>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1688348" y="4214813"/>
            <a:ext cx="3630612" cy="2411412"/>
          </a:xfrm>
          <a:prstGeom prst="rect">
            <a:avLst/>
          </a:prstGeom>
        </p:spPr>
      </p:pic>
    </p:spTree>
    <p:extLst>
      <p:ext uri="{BB962C8B-B14F-4D97-AF65-F5344CB8AC3E}">
        <p14:creationId xmlns:p14="http://schemas.microsoft.com/office/powerpoint/2010/main" val="6944550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p:cNvSpPr>
            <a:spLocks noGrp="1"/>
          </p:cNvSpPr>
          <p:nvPr>
            <p:ph type="body" idx="14"/>
          </p:nvPr>
        </p:nvSpPr>
        <p:spPr/>
        <p:txBody>
          <a:bodyPr/>
          <a:lstStyle/>
          <a:p>
            <a:r>
              <a:rPr lang="de-DE" dirty="0" smtClean="0"/>
              <a:t>Ein Gottesdienst oder </a:t>
            </a:r>
            <a:br>
              <a:rPr lang="de-DE" dirty="0" smtClean="0"/>
            </a:br>
            <a:r>
              <a:rPr lang="de-DE" dirty="0" smtClean="0"/>
              <a:t>eine Kindergruppe sind eine echte Bereicherung für das Dorfleben.</a:t>
            </a:r>
            <a:endParaRPr lang="de-DE" dirty="0"/>
          </a:p>
        </p:txBody>
      </p:sp>
      <p:sp>
        <p:nvSpPr>
          <p:cNvPr id="14" name="Textplatzhalter 13"/>
          <p:cNvSpPr>
            <a:spLocks noGrp="1"/>
          </p:cNvSpPr>
          <p:nvPr>
            <p:ph type="body" idx="16"/>
          </p:nvPr>
        </p:nvSpPr>
        <p:spPr/>
        <p:txBody>
          <a:bodyPr/>
          <a:lstStyle/>
          <a:p>
            <a:r>
              <a:rPr lang="de-DE" dirty="0" smtClean="0"/>
              <a:t>Und es ist etwas Besonderes, wenn unser Pfleger Bashkim bei einem Besuch den Blutdruck misst. Die medizinische Versorgung ist meist sehr schlecht.</a:t>
            </a:r>
            <a:endParaRPr lang="de-DE" dirty="0"/>
          </a:p>
        </p:txBody>
      </p:sp>
      <p:pic>
        <p:nvPicPr>
          <p:cNvPr id="17" name="Bildplatzhalter 16" descr="DSC0017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2" name="Bildplatzhalter 21" descr="100_5370.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8071070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idx="14"/>
          </p:nvPr>
        </p:nvSpPr>
        <p:spPr/>
        <p:txBody>
          <a:bodyPr/>
          <a:lstStyle/>
          <a:p>
            <a:r>
              <a:rPr lang="de-DE" dirty="0" smtClean="0"/>
              <a:t>Außer der Kommunal-verwaltung, der Schule und einem Café gibt es kaum öffentliche Einrichtungen</a:t>
            </a:r>
            <a:endParaRPr lang="de-DE" dirty="0"/>
          </a:p>
        </p:txBody>
      </p:sp>
      <p:sp>
        <p:nvSpPr>
          <p:cNvPr id="11" name="Textplatzhalter 10"/>
          <p:cNvSpPr>
            <a:spLocks noGrp="1"/>
          </p:cNvSpPr>
          <p:nvPr>
            <p:ph type="body" idx="16"/>
          </p:nvPr>
        </p:nvSpPr>
        <p:spPr/>
        <p:txBody>
          <a:bodyPr/>
          <a:lstStyle/>
          <a:p>
            <a:r>
              <a:rPr lang="de-DE" dirty="0"/>
              <a:t>Bei einem Brand z. B. versuchen die Nachbarn zu helfen bzw. ein </a:t>
            </a:r>
            <a:r>
              <a:rPr lang="de-DE" dirty="0" smtClean="0"/>
              <a:t>Übergreifen </a:t>
            </a:r>
            <a:r>
              <a:rPr lang="de-DE" dirty="0"/>
              <a:t>des Feuers auf ihr eigenes Haus zu </a:t>
            </a:r>
            <a:r>
              <a:rPr lang="de-DE" dirty="0" smtClean="0"/>
              <a:t>verhindern</a:t>
            </a:r>
            <a:endParaRPr lang="de-DE" dirty="0"/>
          </a:p>
          <a:p>
            <a:endParaRPr lang="de-DE" dirty="0"/>
          </a:p>
        </p:txBody>
      </p:sp>
      <p:pic>
        <p:nvPicPr>
          <p:cNvPr id="17" name="Bildplatzhalter 16" descr="WP_20140626_13_02_10.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pic>
        <p:nvPicPr>
          <p:cNvPr id="19" name="Bildplatzhalter 18" descr="11154779_930546160323816_6211341659939379783_o.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34150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CHW00028.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14"/>
          </p:nvPr>
        </p:nvSpPr>
        <p:spPr/>
        <p:txBody>
          <a:bodyPr/>
          <a:lstStyle/>
          <a:p>
            <a:endParaRPr lang="de-DE"/>
          </a:p>
        </p:txBody>
      </p:sp>
      <p:pic>
        <p:nvPicPr>
          <p:cNvPr id="13" name="Bildplatzhalter 12" descr="DSCN3819.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11" name="Textplatzhalter 10"/>
          <p:cNvSpPr>
            <a:spLocks noGrp="1"/>
          </p:cNvSpPr>
          <p:nvPr>
            <p:ph type="body" idx="20"/>
          </p:nvPr>
        </p:nvSpPr>
        <p:spPr/>
        <p:txBody>
          <a:bodyPr/>
          <a:lstStyle/>
          <a:p>
            <a:endParaRPr lang="de-DE" dirty="0"/>
          </a:p>
        </p:txBody>
      </p:sp>
      <p:sp>
        <p:nvSpPr>
          <p:cNvPr id="10" name="Textplatzhalter 9"/>
          <p:cNvSpPr>
            <a:spLocks noGrp="1"/>
          </p:cNvSpPr>
          <p:nvPr>
            <p:ph type="body" idx="19"/>
          </p:nvPr>
        </p:nvSpPr>
        <p:spPr>
          <a:xfrm>
            <a:off x="332013" y="4748192"/>
            <a:ext cx="4963502" cy="1024685"/>
          </a:xfrm>
        </p:spPr>
        <p:txBody>
          <a:bodyPr/>
          <a:lstStyle/>
          <a:p>
            <a:r>
              <a:rPr lang="de-DE" dirty="0" smtClean="0"/>
              <a:t>Im Winter sind die Bergdörfer immer wieder eingeschneit. Dann ist unser Unimog oft das einzige Fahrzeug, mit dem ein Notfall ins Krankenhaus gebracht werden kann. Oder um Hilfe zu holen, wenn</a:t>
            </a:r>
            <a:r>
              <a:rPr lang="de-DE" dirty="0"/>
              <a:t> (wie 2012)</a:t>
            </a:r>
            <a:r>
              <a:rPr lang="de-DE" dirty="0" smtClean="0"/>
              <a:t> nach einem langen Winter die Vorräte zu Ende gehen.</a:t>
            </a:r>
            <a:endParaRPr lang="de-DE" dirty="0"/>
          </a:p>
        </p:txBody>
      </p:sp>
      <p:pic>
        <p:nvPicPr>
          <p:cNvPr id="18" name="Bildplatzhalter 17" descr="Februar 2015 054.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238667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p:cNvPicPr>
            <a:picLocks noGrp="1" noChangeAspect="1"/>
          </p:cNvPicPr>
          <p:nvPr isPhoto="1">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a:noFill/>
          <a:ln>
            <a:noFill/>
          </a:ln>
        </p:spPr>
      </p:pic>
      <p:sp>
        <p:nvSpPr>
          <p:cNvPr id="5" name="Textplatzhalter 4"/>
          <p:cNvSpPr>
            <a:spLocks noGrp="1"/>
          </p:cNvSpPr>
          <p:nvPr>
            <p:ph type="body" idx="14"/>
          </p:nvPr>
        </p:nvSpPr>
        <p:spPr/>
        <p:txBody>
          <a:bodyPr/>
          <a:lstStyle/>
          <a:p>
            <a:endParaRPr lang="de-DE"/>
          </a:p>
        </p:txBody>
      </p:sp>
      <p:pic>
        <p:nvPicPr>
          <p:cNvPr id="11" name="Bildplatzhalter 10" descr="CHW00318.psd"/>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Bildplatzhalter 9" descr="CHW00007.psd"/>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9" name="Textplatzhalter 8"/>
          <p:cNvSpPr>
            <a:spLocks noGrp="1"/>
          </p:cNvSpPr>
          <p:nvPr>
            <p:ph type="body" idx="20"/>
          </p:nvPr>
        </p:nvSpPr>
        <p:spPr/>
        <p:txBody>
          <a:bodyPr/>
          <a:lstStyle/>
          <a:p>
            <a:endParaRPr lang="de-DE" dirty="0"/>
          </a:p>
        </p:txBody>
      </p:sp>
      <p:sp>
        <p:nvSpPr>
          <p:cNvPr id="8" name="Textplatzhalter 7"/>
          <p:cNvSpPr>
            <a:spLocks noGrp="1"/>
          </p:cNvSpPr>
          <p:nvPr>
            <p:ph type="body" idx="19"/>
          </p:nvPr>
        </p:nvSpPr>
        <p:spPr>
          <a:xfrm>
            <a:off x="332013" y="4748192"/>
            <a:ext cx="5029196" cy="1024685"/>
          </a:xfrm>
        </p:spPr>
        <p:txBody>
          <a:bodyPr/>
          <a:lstStyle/>
          <a:p>
            <a:r>
              <a:rPr lang="de-DE" dirty="0" smtClean="0"/>
              <a:t>Arbeitsunfälle, Alter, körperliche oder seelische Krankheiten führen leicht in extreme Armut. Das staatliche Sozialsystem bietet kaum Unterstützung. Und nicht immer kann die Verwandtschaft helfen.</a:t>
            </a:r>
            <a:endParaRPr lang="de-DE" dirty="0"/>
          </a:p>
        </p:txBody>
      </p:sp>
    </p:spTree>
    <p:extLst>
      <p:ext uri="{BB962C8B-B14F-4D97-AF65-F5344CB8AC3E}">
        <p14:creationId xmlns:p14="http://schemas.microsoft.com/office/powerpoint/2010/main" val="31921238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Pleshisht 3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platzhalter 9"/>
          <p:cNvSpPr>
            <a:spLocks noGrp="1"/>
          </p:cNvSpPr>
          <p:nvPr>
            <p:ph type="body" idx="14"/>
          </p:nvPr>
        </p:nvSpPr>
        <p:spPr/>
        <p:txBody>
          <a:bodyPr/>
          <a:lstStyle/>
          <a:p>
            <a:r>
              <a:rPr lang="de-DE" dirty="0" smtClean="0"/>
              <a:t>Auch ohne extreme Armut sind Familienpakete für </a:t>
            </a:r>
            <a:r>
              <a:rPr lang="de-DE" dirty="0"/>
              <a:t>fast </a:t>
            </a:r>
            <a:r>
              <a:rPr lang="de-DE" dirty="0" smtClean="0"/>
              <a:t>jeden Haushalt eine </a:t>
            </a:r>
            <a:r>
              <a:rPr lang="de-DE" dirty="0"/>
              <a:t>spürbare Hilfe</a:t>
            </a:r>
            <a:r>
              <a:rPr lang="de-DE" dirty="0" smtClean="0"/>
              <a:t>.</a:t>
            </a:r>
            <a:endParaRPr lang="de-DE" dirty="0"/>
          </a:p>
        </p:txBody>
      </p:sp>
      <p:pic>
        <p:nvPicPr>
          <p:cNvPr id="9" name="Bildplatzhalter 8" descr="Selce e siperme 36.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11" name="Textplatzhalter 10"/>
          <p:cNvSpPr>
            <a:spLocks noGrp="1"/>
          </p:cNvSpPr>
          <p:nvPr>
            <p:ph type="body" idx="16"/>
          </p:nvPr>
        </p:nvSpPr>
        <p:spPr/>
        <p:txBody>
          <a:bodyPr/>
          <a:lstStyle/>
          <a:p>
            <a:r>
              <a:rPr lang="de-DE" dirty="0"/>
              <a:t>Ein guter Lebensstandard heißt hier, einen Sack Mehl kaufen zu </a:t>
            </a:r>
            <a:r>
              <a:rPr lang="de-DE" dirty="0" smtClean="0"/>
              <a:t>können </a:t>
            </a:r>
            <a:r>
              <a:rPr lang="de-DE" dirty="0"/>
              <a:t>ohne Schulden zu machen. </a:t>
            </a:r>
          </a:p>
        </p:txBody>
      </p:sp>
    </p:spTree>
    <p:extLst>
      <p:ext uri="{BB962C8B-B14F-4D97-AF65-F5344CB8AC3E}">
        <p14:creationId xmlns:p14="http://schemas.microsoft.com/office/powerpoint/2010/main" val="19679553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25"/>
          </p:nvPr>
        </p:nvSpPr>
        <p:spPr/>
        <p:txBody>
          <a:bodyPr/>
          <a:lstStyle/>
          <a:p>
            <a:r>
              <a:rPr lang="de-DE" dirty="0" smtClean="0"/>
              <a:t>Geheizt wird fast überall mit kleinen Holzöfen</a:t>
            </a:r>
            <a:endParaRPr lang="de-DE" dirty="0"/>
          </a:p>
        </p:txBody>
      </p:sp>
      <p:sp>
        <p:nvSpPr>
          <p:cNvPr id="6" name="Bildplatzhalter 5"/>
          <p:cNvSpPr>
            <a:spLocks noGrp="1"/>
          </p:cNvSpPr>
          <p:nvPr>
            <p:ph type="pic" sz="quarter" idx="23"/>
          </p:nvPr>
        </p:nvSpPr>
        <p:spPr/>
      </p:sp>
      <p:sp>
        <p:nvSpPr>
          <p:cNvPr id="8" name="Bildplatzhalter 7"/>
          <p:cNvSpPr>
            <a:spLocks noGrp="1"/>
          </p:cNvSpPr>
          <p:nvPr>
            <p:ph type="pic" sz="quarter" idx="26"/>
          </p:nvPr>
        </p:nvSpPr>
        <p:spPr/>
      </p:sp>
      <p:sp>
        <p:nvSpPr>
          <p:cNvPr id="4" name="Titel 3"/>
          <p:cNvSpPr>
            <a:spLocks noGrp="1"/>
          </p:cNvSpPr>
          <p:nvPr>
            <p:ph type="title"/>
          </p:nvPr>
        </p:nvSpPr>
        <p:spPr/>
        <p:txBody>
          <a:bodyPr/>
          <a:lstStyle/>
          <a:p>
            <a:r>
              <a:rPr lang="de-DE" dirty="0"/>
              <a:t>Schulen</a:t>
            </a:r>
          </a:p>
        </p:txBody>
      </p:sp>
      <p:sp>
        <p:nvSpPr>
          <p:cNvPr id="9" name="Textplatzhalter 8"/>
          <p:cNvSpPr>
            <a:spLocks noGrp="1"/>
          </p:cNvSpPr>
          <p:nvPr>
            <p:ph type="body" idx="28"/>
          </p:nvPr>
        </p:nvSpPr>
        <p:spPr/>
        <p:txBody>
          <a:bodyPr/>
          <a:lstStyle/>
          <a:p>
            <a:r>
              <a:rPr lang="de-DE" dirty="0" smtClean="0"/>
              <a:t>Die vielleicht wichtigste öffentliche Einrichtung in den Dörfern sind die Schulen. Die Ansprüche sind nicht sehr hoch, weder beim Bildungsniveau noch bei der Ausstattung. Und verlassen zu viele Familien das Dorf, wird die Schule ganz geschlossen – das Minimum für einen dauerhaften Schulbetrieb liegt bei 80 Kindern.</a:t>
            </a:r>
            <a:endParaRPr lang="de-DE" dirty="0"/>
          </a:p>
        </p:txBody>
      </p:sp>
      <p:sp>
        <p:nvSpPr>
          <p:cNvPr id="10" name="Bildplatzhalter 9"/>
          <p:cNvSpPr>
            <a:spLocks noGrp="1"/>
          </p:cNvSpPr>
          <p:nvPr>
            <p:ph type="pic" sz="quarter" idx="29"/>
          </p:nvPr>
        </p:nvSpPr>
        <p:spPr/>
      </p:sp>
      <p:pic>
        <p:nvPicPr>
          <p:cNvPr id="13" name="Bildplatzhalter 12" descr="DSC05314.JPG"/>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pic>
        <p:nvPicPr>
          <p:cNvPr id="17" name="Bildplatzhalter 14" descr="IMG_3206.JPG"/>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53326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DSC0540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a:p>
        </p:txBody>
      </p:sp>
      <p:sp>
        <p:nvSpPr>
          <p:cNvPr id="7" name="Textplatzhalter 6"/>
          <p:cNvSpPr>
            <a:spLocks noGrp="1"/>
          </p:cNvSpPr>
          <p:nvPr>
            <p:ph type="body" idx="20"/>
          </p:nvPr>
        </p:nvSpPr>
        <p:spPr/>
        <p:txBody>
          <a:bodyPr/>
          <a:lstStyle/>
          <a:p>
            <a:endParaRPr lang="de-DE"/>
          </a:p>
        </p:txBody>
      </p:sp>
      <p:pic>
        <p:nvPicPr>
          <p:cNvPr id="16" name="Bildplatzhalter 15" descr="DSC05412.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Bildplatzhalter 13" descr="DSC05403.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platzhalter 5"/>
          <p:cNvSpPr>
            <a:spLocks noGrp="1"/>
          </p:cNvSpPr>
          <p:nvPr>
            <p:ph type="body" idx="19"/>
          </p:nvPr>
        </p:nvSpPr>
        <p:spPr>
          <a:xfrm>
            <a:off x="332013" y="4748192"/>
            <a:ext cx="4885480" cy="1024685"/>
          </a:xfrm>
        </p:spPr>
        <p:txBody>
          <a:bodyPr/>
          <a:lstStyle/>
          <a:p>
            <a:r>
              <a:rPr lang="de-DE" dirty="0" smtClean="0"/>
              <a:t>Bunt und freundlich wirkt die Dorfschule von </a:t>
            </a:r>
            <a:r>
              <a:rPr lang="de-DE" dirty="0" err="1" smtClean="0"/>
              <a:t>Slatinë</a:t>
            </a:r>
            <a:r>
              <a:rPr lang="de-DE" dirty="0" smtClean="0"/>
              <a:t>. So ein Zustand ist nicht selbstverständlich – dieses Gebäude wurde mit Geldern aus den Vereinigten Arabischen Emiraten renoviert.</a:t>
            </a:r>
            <a:endParaRPr lang="de-DE" dirty="0"/>
          </a:p>
        </p:txBody>
      </p:sp>
    </p:spTree>
    <p:extLst>
      <p:ext uri="{BB962C8B-B14F-4D97-AF65-F5344CB8AC3E}">
        <p14:creationId xmlns:p14="http://schemas.microsoft.com/office/powerpoint/2010/main" val="36273468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DSC05234.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p:cNvSpPr>
            <a:spLocks noGrp="1"/>
          </p:cNvSpPr>
          <p:nvPr>
            <p:ph type="body" idx="14"/>
          </p:nvPr>
        </p:nvSpPr>
        <p:spPr/>
        <p:txBody>
          <a:bodyPr/>
          <a:lstStyle/>
          <a:p>
            <a:endParaRPr lang="de-DE"/>
          </a:p>
        </p:txBody>
      </p:sp>
      <p:sp>
        <p:nvSpPr>
          <p:cNvPr id="6" name="Textplatzhalter 5"/>
          <p:cNvSpPr>
            <a:spLocks noGrp="1"/>
          </p:cNvSpPr>
          <p:nvPr>
            <p:ph type="body" idx="19"/>
          </p:nvPr>
        </p:nvSpPr>
        <p:spPr>
          <a:xfrm>
            <a:off x="332013" y="4748192"/>
            <a:ext cx="3646134" cy="1024685"/>
          </a:xfrm>
        </p:spPr>
        <p:txBody>
          <a:bodyPr/>
          <a:lstStyle/>
          <a:p>
            <a:r>
              <a:rPr lang="de-DE" dirty="0" smtClean="0"/>
              <a:t>Die Schule von </a:t>
            </a:r>
            <a:r>
              <a:rPr lang="de-DE" dirty="0" err="1" smtClean="0"/>
              <a:t>Buzaishte</a:t>
            </a:r>
            <a:r>
              <a:rPr lang="de-DE" dirty="0" smtClean="0"/>
              <a:t> repräsentiert eher den Zustand der meisten Schulen</a:t>
            </a:r>
            <a:endParaRPr lang="de-DE" dirty="0"/>
          </a:p>
        </p:txBody>
      </p:sp>
      <p:sp>
        <p:nvSpPr>
          <p:cNvPr id="7" name="Textplatzhalter 6"/>
          <p:cNvSpPr>
            <a:spLocks noGrp="1"/>
          </p:cNvSpPr>
          <p:nvPr>
            <p:ph type="body" idx="20"/>
          </p:nvPr>
        </p:nvSpPr>
        <p:spPr/>
        <p:txBody>
          <a:bodyPr/>
          <a:lstStyle/>
          <a:p>
            <a:r>
              <a:rPr lang="de-DE" dirty="0" smtClean="0"/>
              <a:t>Oft gehört, wie hier in </a:t>
            </a:r>
            <a:r>
              <a:rPr lang="de-DE" dirty="0" err="1" smtClean="0"/>
              <a:t>Dardhas</a:t>
            </a:r>
            <a:r>
              <a:rPr lang="de-DE" dirty="0" smtClean="0"/>
              <a:t>, ein Kindergarten zur Schule</a:t>
            </a:r>
            <a:endParaRPr lang="de-DE" dirty="0"/>
          </a:p>
        </p:txBody>
      </p:sp>
      <p:pic>
        <p:nvPicPr>
          <p:cNvPr id="18" name="Bildplatzhalter 17" descr="DSC05241.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33" name="Bildplatzhalter 32" descr="100_2250.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622390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6363892" cy="833804"/>
          </a:xfrm>
        </p:spPr>
        <p:txBody>
          <a:bodyPr/>
          <a:lstStyle/>
          <a:p>
            <a:r>
              <a:rPr lang="de-DE" dirty="0"/>
              <a:t>Die Hauptstadt Tirana am Abend. Sie ist nicht nur das politische und wirtschaftliche Zentrum des </a:t>
            </a:r>
            <a:r>
              <a:rPr lang="de-DE" dirty="0" smtClean="0"/>
              <a:t>Landes</a:t>
            </a:r>
            <a:r>
              <a:rPr lang="de-DE" dirty="0"/>
              <a:t>, sondern mit ihren kulturellen Angeboten und dem pulsierenden Nachtleben auch für Touristen ein interessantes Ziel. </a:t>
            </a:r>
          </a:p>
        </p:txBody>
      </p:sp>
      <p:pic>
        <p:nvPicPr>
          <p:cNvPr id="4" name="Bildplatzhalter 3" descr="CHW0013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9203154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DSC0530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dirty="0"/>
          </a:p>
        </p:txBody>
      </p:sp>
      <p:sp>
        <p:nvSpPr>
          <p:cNvPr id="7" name="Textplatzhalter 6"/>
          <p:cNvSpPr>
            <a:spLocks noGrp="1"/>
          </p:cNvSpPr>
          <p:nvPr>
            <p:ph type="body" idx="20"/>
          </p:nvPr>
        </p:nvSpPr>
        <p:spPr/>
        <p:txBody>
          <a:bodyPr/>
          <a:lstStyle/>
          <a:p>
            <a:endParaRPr lang="de-DE" dirty="0"/>
          </a:p>
        </p:txBody>
      </p:sp>
      <p:pic>
        <p:nvPicPr>
          <p:cNvPr id="5" name="Bildplatzhalter 4" descr="DSC05192.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Bildplatzhalter 13" descr="20151028_132455.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platzhalter 5"/>
          <p:cNvSpPr>
            <a:spLocks noGrp="1"/>
          </p:cNvSpPr>
          <p:nvPr>
            <p:ph type="body" idx="19"/>
          </p:nvPr>
        </p:nvSpPr>
        <p:spPr>
          <a:xfrm>
            <a:off x="332013" y="4748192"/>
            <a:ext cx="5029196" cy="1024685"/>
          </a:xfrm>
        </p:spPr>
        <p:txBody>
          <a:bodyPr>
            <a:normAutofit/>
          </a:bodyPr>
          <a:lstStyle/>
          <a:p>
            <a:r>
              <a:rPr lang="de-DE" dirty="0" smtClean="0"/>
              <a:t>Auch diese Schulen bieten einen traurigen Anblick: </a:t>
            </a:r>
            <a:br>
              <a:rPr lang="de-DE" dirty="0" smtClean="0"/>
            </a:br>
            <a:r>
              <a:rPr lang="de-DE" dirty="0" smtClean="0"/>
              <a:t>Unterricht in </a:t>
            </a:r>
            <a:r>
              <a:rPr lang="de-DE" dirty="0" err="1" smtClean="0"/>
              <a:t>Pleshisht</a:t>
            </a:r>
            <a:r>
              <a:rPr lang="de-DE" dirty="0" smtClean="0"/>
              <a:t> (oben)</a:t>
            </a:r>
            <a:r>
              <a:rPr lang="de-DE" dirty="0"/>
              <a:t>, Eingangsbereich in </a:t>
            </a:r>
            <a:r>
              <a:rPr lang="de-DE" dirty="0" err="1"/>
              <a:t>Oshtecë</a:t>
            </a:r>
            <a:r>
              <a:rPr lang="de-DE" dirty="0"/>
              <a:t> (</a:t>
            </a:r>
            <a:r>
              <a:rPr lang="de-DE" dirty="0" err="1" smtClean="0"/>
              <a:t>re</a:t>
            </a:r>
            <a:r>
              <a:rPr lang="de-DE" dirty="0" smtClean="0"/>
              <a:t> oben), fehlende Fenster in </a:t>
            </a:r>
            <a:r>
              <a:rPr lang="de-DE" dirty="0" err="1" smtClean="0"/>
              <a:t>Losnik</a:t>
            </a:r>
            <a:r>
              <a:rPr lang="de-DE" dirty="0" smtClean="0"/>
              <a:t> (</a:t>
            </a:r>
            <a:r>
              <a:rPr lang="de-DE" dirty="0" err="1" smtClean="0"/>
              <a:t>re</a:t>
            </a:r>
            <a:r>
              <a:rPr lang="de-DE" dirty="0" smtClean="0"/>
              <a:t> unten)</a:t>
            </a:r>
            <a:endParaRPr lang="de-DE" dirty="0"/>
          </a:p>
        </p:txBody>
      </p:sp>
    </p:spTree>
    <p:extLst>
      <p:ext uri="{BB962C8B-B14F-4D97-AF65-F5344CB8AC3E}">
        <p14:creationId xmlns:p14="http://schemas.microsoft.com/office/powerpoint/2010/main" val="6004111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20151026_111643.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a:p>
        </p:txBody>
      </p:sp>
      <p:pic>
        <p:nvPicPr>
          <p:cNvPr id="12" name="Bildplatzhalter 11" descr="DSC05187.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platzhalter 6"/>
          <p:cNvSpPr>
            <a:spLocks noGrp="1"/>
          </p:cNvSpPr>
          <p:nvPr>
            <p:ph type="body" idx="20"/>
          </p:nvPr>
        </p:nvSpPr>
        <p:spPr/>
        <p:txBody>
          <a:bodyPr/>
          <a:lstStyle/>
          <a:p>
            <a:r>
              <a:rPr lang="de-DE" dirty="0" smtClean="0"/>
              <a:t>Schornsteinfeger aus Ostfries-land haben moderne, lang heizende Holzöfen gespendet</a:t>
            </a:r>
            <a:endParaRPr lang="de-DE" dirty="0"/>
          </a:p>
        </p:txBody>
      </p:sp>
      <p:pic>
        <p:nvPicPr>
          <p:cNvPr id="11" name="Bildplatzhalter 10" descr="CHW00003.jpg"/>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platzhalter 5"/>
          <p:cNvSpPr>
            <a:spLocks noGrp="1"/>
          </p:cNvSpPr>
          <p:nvPr>
            <p:ph type="body" idx="19"/>
          </p:nvPr>
        </p:nvSpPr>
        <p:spPr>
          <a:xfrm>
            <a:off x="332013" y="4748192"/>
            <a:ext cx="5029196" cy="1024685"/>
          </a:xfrm>
        </p:spPr>
        <p:txBody>
          <a:bodyPr/>
          <a:lstStyle/>
          <a:p>
            <a:r>
              <a:rPr lang="de-DE" dirty="0" smtClean="0"/>
              <a:t>Die Dorfschule von Bishnica wurde 2011 mit Hilfe des CHW und der Deutschen Botschaft saniert. Hier gehen auch unsere Internatskinder zum Unterricht.</a:t>
            </a:r>
            <a:endParaRPr lang="de-DE" dirty="0"/>
          </a:p>
        </p:txBody>
      </p:sp>
    </p:spTree>
    <p:extLst>
      <p:ext uri="{BB962C8B-B14F-4D97-AF65-F5344CB8AC3E}">
        <p14:creationId xmlns:p14="http://schemas.microsoft.com/office/powerpoint/2010/main" val="34538858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descr="2014-10-13 12.31.3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a:p>
        </p:txBody>
      </p:sp>
      <p:sp>
        <p:nvSpPr>
          <p:cNvPr id="7" name="Textplatzhalter 6"/>
          <p:cNvSpPr>
            <a:spLocks noGrp="1"/>
          </p:cNvSpPr>
          <p:nvPr>
            <p:ph type="body" idx="20"/>
          </p:nvPr>
        </p:nvSpPr>
        <p:spPr/>
        <p:txBody>
          <a:bodyPr/>
          <a:lstStyle/>
          <a:p>
            <a:endParaRPr lang="de-DE" dirty="0"/>
          </a:p>
        </p:txBody>
      </p:sp>
      <p:pic>
        <p:nvPicPr>
          <p:cNvPr id="17" name="Bildplatzhalter 16" descr="WPA und Ehrenbürger 078.JPG"/>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Bildplatzhalter 9" descr="CHW00282.psd"/>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platzhalter 5"/>
          <p:cNvSpPr>
            <a:spLocks noGrp="1"/>
          </p:cNvSpPr>
          <p:nvPr>
            <p:ph type="body" idx="19"/>
          </p:nvPr>
        </p:nvSpPr>
        <p:spPr>
          <a:xfrm>
            <a:off x="332013" y="4748192"/>
            <a:ext cx="5029196" cy="1024685"/>
          </a:xfrm>
        </p:spPr>
        <p:txBody>
          <a:bodyPr>
            <a:normAutofit/>
          </a:bodyPr>
          <a:lstStyle/>
          <a:p>
            <a:r>
              <a:rPr lang="de-DE" dirty="0" err="1" smtClean="0"/>
              <a:t>Proptisht</a:t>
            </a:r>
            <a:r>
              <a:rPr lang="de-DE" dirty="0" smtClean="0"/>
              <a:t> ist einer der Hauptorte der </a:t>
            </a:r>
            <a:r>
              <a:rPr lang="de-DE" dirty="0" err="1" smtClean="0"/>
              <a:t>Mokraregion</a:t>
            </a:r>
            <a:r>
              <a:rPr lang="de-DE" dirty="0" smtClean="0"/>
              <a:t> und hat daher auch eine größere Schule. Wir haben sie 2014 mit Hilfe der Kommune und einheimischer Handwerker saniert. Auch die gebrauchten Schulmöbel aus Deutschland sind eine spürbare Verbesserung.</a:t>
            </a:r>
            <a:endParaRPr lang="de-DE" dirty="0"/>
          </a:p>
        </p:txBody>
      </p:sp>
    </p:spTree>
    <p:extLst>
      <p:ext uri="{BB962C8B-B14F-4D97-AF65-F5344CB8AC3E}">
        <p14:creationId xmlns:p14="http://schemas.microsoft.com/office/powerpoint/2010/main" val="109265005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p:cNvSpPr>
            <a:spLocks noGrp="1"/>
          </p:cNvSpPr>
          <p:nvPr>
            <p:ph type="body" idx="25"/>
          </p:nvPr>
        </p:nvSpPr>
        <p:spPr/>
        <p:txBody>
          <a:bodyPr/>
          <a:lstStyle/>
          <a:p>
            <a:endParaRPr lang="de-DE"/>
          </a:p>
        </p:txBody>
      </p:sp>
      <p:sp>
        <p:nvSpPr>
          <p:cNvPr id="7" name="Bildplatzhalter 6"/>
          <p:cNvSpPr>
            <a:spLocks noGrp="1"/>
          </p:cNvSpPr>
          <p:nvPr>
            <p:ph type="pic" sz="quarter" idx="23"/>
          </p:nvPr>
        </p:nvSpPr>
        <p:spPr/>
      </p:sp>
      <p:sp>
        <p:nvSpPr>
          <p:cNvPr id="10" name="Bildplatzhalter 9"/>
          <p:cNvSpPr>
            <a:spLocks noGrp="1"/>
          </p:cNvSpPr>
          <p:nvPr>
            <p:ph type="pic" sz="quarter" idx="26"/>
          </p:nvPr>
        </p:nvSpPr>
        <p:spPr/>
      </p:sp>
      <p:sp>
        <p:nvSpPr>
          <p:cNvPr id="5" name="Titel 4"/>
          <p:cNvSpPr>
            <a:spLocks noGrp="1"/>
          </p:cNvSpPr>
          <p:nvPr>
            <p:ph type="title"/>
          </p:nvPr>
        </p:nvSpPr>
        <p:spPr/>
        <p:txBody>
          <a:bodyPr/>
          <a:lstStyle/>
          <a:p>
            <a:r>
              <a:rPr lang="de-DE" dirty="0"/>
              <a:t>Landwirtschaft</a:t>
            </a:r>
          </a:p>
        </p:txBody>
      </p:sp>
      <p:sp>
        <p:nvSpPr>
          <p:cNvPr id="11" name="Textplatzhalter 10"/>
          <p:cNvSpPr>
            <a:spLocks noGrp="1"/>
          </p:cNvSpPr>
          <p:nvPr>
            <p:ph type="body" idx="28"/>
          </p:nvPr>
        </p:nvSpPr>
        <p:spPr/>
        <p:txBody>
          <a:bodyPr/>
          <a:lstStyle/>
          <a:p>
            <a:r>
              <a:rPr lang="de-DE" dirty="0" smtClean="0"/>
              <a:t>Albanien war bis ins 20. Jahrhundert ein reines Agrarland. Die heutigen Wirtschafts-zentren befinden sich in den Ebenen, in den Bergregionen gibt es praktisch keine Arbeitsplätze. Dort leben die meisten Familien als landwirtschaftliche Selbstversorger; nur wenige Produkte werden in den Städten verkauft oder gar exportiert. </a:t>
            </a:r>
            <a:endParaRPr lang="de-DE" dirty="0"/>
          </a:p>
        </p:txBody>
      </p:sp>
      <p:sp>
        <p:nvSpPr>
          <p:cNvPr id="12" name="Bildplatzhalter 11"/>
          <p:cNvSpPr>
            <a:spLocks noGrp="1"/>
          </p:cNvSpPr>
          <p:nvPr>
            <p:ph type="pic" sz="quarter" idx="29"/>
          </p:nvPr>
        </p:nvSpPr>
        <p:spPr/>
      </p:sp>
      <p:pic>
        <p:nvPicPr>
          <p:cNvPr id="14" name="Bildplatzhalter 3" descr="CHW00091.jpg"/>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pic>
        <p:nvPicPr>
          <p:cNvPr id="4" name="Bildplatzhalter 3" descr="DSC05057.JPG"/>
          <p:cNvPicPr>
            <a:picLocks noGrp="1" noChangeAspect="1"/>
          </p:cNvPicPr>
          <p:nvPr>
            <p:ph type="pic" sz="quarter" idx="24"/>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521326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20151027_070927.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p:cNvSpPr>
            <a:spLocks noGrp="1"/>
          </p:cNvSpPr>
          <p:nvPr>
            <p:ph type="body" idx="14"/>
          </p:nvPr>
        </p:nvSpPr>
        <p:spPr/>
        <p:txBody>
          <a:bodyPr/>
          <a:lstStyle/>
          <a:p>
            <a:r>
              <a:rPr lang="de-DE" dirty="0" smtClean="0"/>
              <a:t>In den Bergen sind </a:t>
            </a:r>
            <a:br>
              <a:rPr lang="de-DE" dirty="0" smtClean="0"/>
            </a:br>
            <a:r>
              <a:rPr lang="de-DE" dirty="0" smtClean="0"/>
              <a:t>nicht nur die schwierigen Böden ein Problem, oft auch noch die kleinen Parzellen oder ungeklärte Besitzverhältnisse</a:t>
            </a:r>
            <a:endParaRPr lang="de-DE" dirty="0"/>
          </a:p>
        </p:txBody>
      </p:sp>
      <p:sp>
        <p:nvSpPr>
          <p:cNvPr id="5" name="Textplatzhalter 4"/>
          <p:cNvSpPr>
            <a:spLocks noGrp="1"/>
          </p:cNvSpPr>
          <p:nvPr>
            <p:ph type="body" idx="16"/>
          </p:nvPr>
        </p:nvSpPr>
        <p:spPr/>
        <p:txBody>
          <a:bodyPr/>
          <a:lstStyle/>
          <a:p>
            <a:r>
              <a:rPr lang="de-DE" dirty="0" smtClean="0"/>
              <a:t>Auch wenn es Traktoren gibt, sind traditionelle Arbeitsmethoden immer noch weit verbreitet</a:t>
            </a:r>
            <a:endParaRPr lang="de-DE" dirty="0"/>
          </a:p>
        </p:txBody>
      </p:sp>
      <p:pic>
        <p:nvPicPr>
          <p:cNvPr id="12" name="Bildplatzhalter 11" descr="S1130091.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2460626" y="3514240"/>
            <a:ext cx="4686932" cy="3111000"/>
          </a:xfrm>
        </p:spPr>
      </p:pic>
    </p:spTree>
    <p:extLst>
      <p:ext uri="{BB962C8B-B14F-4D97-AF65-F5344CB8AC3E}">
        <p14:creationId xmlns:p14="http://schemas.microsoft.com/office/powerpoint/2010/main" val="218787831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idx="1"/>
          </p:nvPr>
        </p:nvSpPr>
        <p:spPr>
          <a:xfrm>
            <a:off x="1565886" y="5780095"/>
            <a:ext cx="2787126" cy="833804"/>
          </a:xfrm>
        </p:spPr>
        <p:txBody>
          <a:bodyPr/>
          <a:lstStyle/>
          <a:p>
            <a:r>
              <a:rPr lang="de-DE" dirty="0" smtClean="0"/>
              <a:t>In den Ebenen gibt der Boden mehr Ertrag. Doch auch hier ist Landwirtschaft Familiensache.</a:t>
            </a:r>
            <a:endParaRPr lang="de-DE" dirty="0"/>
          </a:p>
        </p:txBody>
      </p:sp>
      <p:pic>
        <p:nvPicPr>
          <p:cNvPr id="6" name="Bildplatzhalter 5" descr="CHW00080.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7" name="Bildplatzhalter 6" descr="CHW00075.jpg"/>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4457700" y="3514725"/>
            <a:ext cx="4686300" cy="3109913"/>
          </a:xfrm>
          <a:prstGeom prst="rect">
            <a:avLst/>
          </a:prstGeom>
        </p:spPr>
      </p:pic>
    </p:spTree>
    <p:extLst>
      <p:ext uri="{BB962C8B-B14F-4D97-AF65-F5344CB8AC3E}">
        <p14:creationId xmlns:p14="http://schemas.microsoft.com/office/powerpoint/2010/main" val="395456455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CHW00085.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smtClean="0"/>
              <a:t>Getreidetrocknung</a:t>
            </a:r>
            <a:endParaRPr lang="de-DE" dirty="0"/>
          </a:p>
        </p:txBody>
      </p:sp>
      <p:pic>
        <p:nvPicPr>
          <p:cNvPr id="6" name="Bildplatzhalter 5" descr="CHW00084.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6"/>
          </p:nvPr>
        </p:nvSpPr>
        <p:spPr/>
        <p:txBody>
          <a:bodyPr/>
          <a:lstStyle/>
          <a:p>
            <a:r>
              <a:rPr lang="de-DE" dirty="0" smtClean="0"/>
              <a:t>Dreschmaschine </a:t>
            </a:r>
            <a:br>
              <a:rPr lang="de-DE" dirty="0" smtClean="0"/>
            </a:br>
            <a:r>
              <a:rPr lang="de-DE" dirty="0" smtClean="0"/>
              <a:t>in Holtas</a:t>
            </a:r>
            <a:endParaRPr lang="de-DE" dirty="0"/>
          </a:p>
        </p:txBody>
      </p:sp>
    </p:spTree>
    <p:extLst>
      <p:ext uri="{BB962C8B-B14F-4D97-AF65-F5344CB8AC3E}">
        <p14:creationId xmlns:p14="http://schemas.microsoft.com/office/powerpoint/2010/main" val="52241610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4"/>
          </p:nvPr>
        </p:nvSpPr>
        <p:spPr/>
        <p:txBody>
          <a:bodyPr/>
          <a:lstStyle/>
          <a:p>
            <a:r>
              <a:rPr lang="de-DE" dirty="0" smtClean="0"/>
              <a:t>Nur selten wird etwas anderes als die üblichen Feldfrüchte für den Eigenbedarf angebaut. Diese Familie kam aus Griechenland zurück nach </a:t>
            </a:r>
            <a:r>
              <a:rPr lang="de-DE" dirty="0" err="1" smtClean="0"/>
              <a:t>Proptisht</a:t>
            </a:r>
            <a:r>
              <a:rPr lang="de-DE" dirty="0" smtClean="0"/>
              <a:t> und hat mit Weinbau begonnen.</a:t>
            </a:r>
            <a:endParaRPr lang="de-DE" dirty="0"/>
          </a:p>
        </p:txBody>
      </p:sp>
      <p:sp>
        <p:nvSpPr>
          <p:cNvPr id="5" name="Textplatzhalter 4"/>
          <p:cNvSpPr>
            <a:spLocks noGrp="1"/>
          </p:cNvSpPr>
          <p:nvPr>
            <p:ph type="body" idx="16"/>
          </p:nvPr>
        </p:nvSpPr>
        <p:spPr/>
        <p:txBody>
          <a:bodyPr/>
          <a:lstStyle/>
          <a:p>
            <a:r>
              <a:rPr lang="de-DE" dirty="0" smtClean="0"/>
              <a:t>In anderen Gegenden Albaniens gibt es mehr Wein und auch gute Kellereien, hier z.B. in Berat. Die Amphore verweist auf die lange Tradition des Weinbaus in der Region.</a:t>
            </a:r>
            <a:endParaRPr lang="de-DE" dirty="0"/>
          </a:p>
        </p:txBody>
      </p:sp>
      <p:pic>
        <p:nvPicPr>
          <p:cNvPr id="8" name="Bildplatzhalter 5" descr="WP_20140627_13_01_2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Bildplatzhalter 10" descr="Februar 2013 Nen Tresa &amp;  Berat 083.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742632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CHW00272.psd"/>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smtClean="0"/>
              <a:t>Das Saatkartoffel-Projekt von </a:t>
            </a:r>
            <a:r>
              <a:rPr lang="de-DE" dirty="0" err="1" smtClean="0"/>
              <a:t>Agrinas</a:t>
            </a:r>
            <a:r>
              <a:rPr lang="de-DE" dirty="0" smtClean="0"/>
              <a:t> und CHW ermöglicht mehreren Familien ein geregeltes Einkommen</a:t>
            </a:r>
            <a:endParaRPr lang="de-DE" dirty="0"/>
          </a:p>
        </p:txBody>
      </p:sp>
      <p:sp>
        <p:nvSpPr>
          <p:cNvPr id="5" name="Textplatzhalter 4"/>
          <p:cNvSpPr>
            <a:spLocks noGrp="1"/>
          </p:cNvSpPr>
          <p:nvPr>
            <p:ph type="body" idx="16"/>
          </p:nvPr>
        </p:nvSpPr>
        <p:spPr/>
        <p:txBody>
          <a:bodyPr/>
          <a:lstStyle/>
          <a:p>
            <a:r>
              <a:rPr lang="de-DE" dirty="0" smtClean="0"/>
              <a:t>Mini-Feld in Bishnica</a:t>
            </a:r>
            <a:endParaRPr lang="de-DE" dirty="0"/>
          </a:p>
        </p:txBody>
      </p:sp>
      <p:pic>
        <p:nvPicPr>
          <p:cNvPr id="9" name="Bildplatzhalter 8" descr="DSC05580.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488970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descr="100_5319.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platzhalter 10"/>
          <p:cNvSpPr>
            <a:spLocks noGrp="1"/>
          </p:cNvSpPr>
          <p:nvPr>
            <p:ph type="body" idx="14"/>
          </p:nvPr>
        </p:nvSpPr>
        <p:spPr/>
        <p:txBody>
          <a:bodyPr/>
          <a:lstStyle/>
          <a:p>
            <a:r>
              <a:rPr lang="de-DE" dirty="0" smtClean="0"/>
              <a:t>Entwicklungshilfe aus den Sechzigern: chinesisches Kettenfahrzeug für die Forstwirtschaft</a:t>
            </a:r>
            <a:endParaRPr lang="de-DE" dirty="0"/>
          </a:p>
        </p:txBody>
      </p:sp>
      <p:sp>
        <p:nvSpPr>
          <p:cNvPr id="14" name="Textplatzhalter 13"/>
          <p:cNvSpPr>
            <a:spLocks noGrp="1"/>
          </p:cNvSpPr>
          <p:nvPr>
            <p:ph type="body" idx="20"/>
          </p:nvPr>
        </p:nvSpPr>
        <p:spPr/>
        <p:txBody>
          <a:bodyPr/>
          <a:lstStyle/>
          <a:p>
            <a:endParaRPr lang="de-DE" dirty="0"/>
          </a:p>
        </p:txBody>
      </p:sp>
      <p:pic>
        <p:nvPicPr>
          <p:cNvPr id="17" name="Bildplatzhalter 16" descr="DSC05556.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Bildplatzhalter 9" descr="CHW00083.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13" name="Textplatzhalter 12"/>
          <p:cNvSpPr>
            <a:spLocks noGrp="1"/>
          </p:cNvSpPr>
          <p:nvPr>
            <p:ph type="body" idx="19"/>
          </p:nvPr>
        </p:nvSpPr>
        <p:spPr>
          <a:xfrm>
            <a:off x="332013" y="4748192"/>
            <a:ext cx="5029196" cy="1024685"/>
          </a:xfrm>
        </p:spPr>
        <p:txBody>
          <a:bodyPr/>
          <a:lstStyle/>
          <a:p>
            <a:r>
              <a:rPr lang="de-DE" dirty="0" smtClean="0"/>
              <a:t>In der Gegend um Bishnica wurde zu sozialistischen Zeiten die Forstwirtschaft intensiviert und viele Hänge kahl geschlagen. Die Wiederaufforstungsprojekte, vor 20 Jahren durch </a:t>
            </a:r>
            <a:r>
              <a:rPr lang="de-DE" dirty="0" err="1" smtClean="0"/>
              <a:t>Agrinas</a:t>
            </a:r>
            <a:r>
              <a:rPr lang="de-DE" dirty="0" smtClean="0"/>
              <a:t> initiiert, zeigen inzwischen großflächig Wirkung.</a:t>
            </a:r>
            <a:endParaRPr lang="de-DE" dirty="0"/>
          </a:p>
        </p:txBody>
      </p:sp>
    </p:spTree>
    <p:extLst>
      <p:ext uri="{BB962C8B-B14F-4D97-AF65-F5344CB8AC3E}">
        <p14:creationId xmlns:p14="http://schemas.microsoft.com/office/powerpoint/2010/main" val="15176451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a:t>Von nahem betrachtet sieht die Stadt größtenteils genauso chaotisch aus wie der Rest des Landes. Kein Wunder: Der Ballungsraum Tirana ist in den letzten </a:t>
            </a:r>
            <a:r>
              <a:rPr lang="de-DE" dirty="0" smtClean="0"/>
              <a:t>25 </a:t>
            </a:r>
            <a:r>
              <a:rPr lang="de-DE" dirty="0"/>
              <a:t>Jahren von ca. 250.000 Einwohnern auf über eine Million explodiert.</a:t>
            </a:r>
          </a:p>
        </p:txBody>
      </p:sp>
      <p:pic>
        <p:nvPicPr>
          <p:cNvPr id="4" name="Bildplatzhalter 3" descr="CHW00137.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369097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DSC0181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smtClean="0"/>
              <a:t>Das Sammeln, Trocknen und Verkaufen von Beeren ist für Familien in Holtas die einzige Möglichkeit, etwas Geld zu verdienen</a:t>
            </a:r>
            <a:endParaRPr lang="de-DE" dirty="0"/>
          </a:p>
        </p:txBody>
      </p:sp>
      <p:pic>
        <p:nvPicPr>
          <p:cNvPr id="7" name="Bildplatzhalter 6" descr="DSC01716.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6"/>
          </p:nvPr>
        </p:nvSpPr>
        <p:spPr/>
        <p:txBody>
          <a:bodyPr/>
          <a:lstStyle/>
          <a:p>
            <a:r>
              <a:rPr lang="de-DE" dirty="0" smtClean="0"/>
              <a:t>Abholzung der lockeren Berghänge führt immer wieder zu Erdrutschen – dieses Haus steht nun direkt am Abgrund. </a:t>
            </a:r>
            <a:endParaRPr lang="de-DE" dirty="0"/>
          </a:p>
        </p:txBody>
      </p:sp>
    </p:spTree>
    <p:extLst>
      <p:ext uri="{BB962C8B-B14F-4D97-AF65-F5344CB8AC3E}">
        <p14:creationId xmlns:p14="http://schemas.microsoft.com/office/powerpoint/2010/main" val="401275243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20151023_085427.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1"/>
            <a:ext cx="9143999" cy="4751156"/>
          </a:xfrm>
        </p:spPr>
      </p:pic>
      <p:sp>
        <p:nvSpPr>
          <p:cNvPr id="10" name="Textplatzhalter 9"/>
          <p:cNvSpPr>
            <a:spLocks noGrp="1"/>
          </p:cNvSpPr>
          <p:nvPr>
            <p:ph type="body" idx="1"/>
          </p:nvPr>
        </p:nvSpPr>
        <p:spPr>
          <a:xfrm>
            <a:off x="1565885" y="5011284"/>
            <a:ext cx="2771825" cy="1602615"/>
          </a:xfrm>
        </p:spPr>
        <p:txBody>
          <a:bodyPr/>
          <a:lstStyle/>
          <a:p>
            <a:r>
              <a:rPr lang="de-DE" dirty="0" smtClean="0"/>
              <a:t>In der wilden Bergregion finden Schafe genügend Nahrung. Die Tiere geben Milch, Wolle und schließlich ein Schaffell und einen guten Festbraten. Oder sie werden weiterverkauft, rechts der Markt in Elbasan.</a:t>
            </a:r>
            <a:endParaRPr lang="de-DE" dirty="0"/>
          </a:p>
        </p:txBody>
      </p:sp>
      <p:pic>
        <p:nvPicPr>
          <p:cNvPr id="7" name="Bildplatzhalter 6" descr="CHW00102.jpg"/>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4457700" y="3514725"/>
            <a:ext cx="4686300" cy="3109913"/>
          </a:xfrm>
          <a:prstGeom prst="rect">
            <a:avLst/>
          </a:prstGeom>
        </p:spPr>
      </p:pic>
    </p:spTree>
    <p:extLst>
      <p:ext uri="{BB962C8B-B14F-4D97-AF65-F5344CB8AC3E}">
        <p14:creationId xmlns:p14="http://schemas.microsoft.com/office/powerpoint/2010/main" val="91271957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descr="DSC05477.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16" name="Textplatzhalter 15"/>
          <p:cNvSpPr>
            <a:spLocks noGrp="1"/>
          </p:cNvSpPr>
          <p:nvPr>
            <p:ph type="body" idx="14"/>
          </p:nvPr>
        </p:nvSpPr>
        <p:spPr/>
        <p:txBody>
          <a:bodyPr/>
          <a:lstStyle/>
          <a:p>
            <a:r>
              <a:rPr lang="de-DE" dirty="0" smtClean="0"/>
              <a:t>Typisch für Albanien: Überall stehen Kühe, Pferde oder Esel allein oder zu zweit auf dem Feld</a:t>
            </a:r>
            <a:endParaRPr lang="de-DE" dirty="0"/>
          </a:p>
        </p:txBody>
      </p:sp>
      <p:pic>
        <p:nvPicPr>
          <p:cNvPr id="15" name="Bildplatzhalter 7" descr="20151027_084733.jpg"/>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
        <p:nvSpPr>
          <p:cNvPr id="17" name="Textplatzhalter 16"/>
          <p:cNvSpPr>
            <a:spLocks noGrp="1"/>
          </p:cNvSpPr>
          <p:nvPr>
            <p:ph type="body" idx="16"/>
          </p:nvPr>
        </p:nvSpPr>
        <p:spPr/>
        <p:txBody>
          <a:bodyPr/>
          <a:lstStyle/>
          <a:p>
            <a:r>
              <a:rPr lang="de-DE" dirty="0" smtClean="0"/>
              <a:t>Natürlich gibt es auch andere Tiere: Ziegen und Hühner, vereinzelt auch Teiche mit Fischzucht</a:t>
            </a:r>
            <a:endParaRPr lang="de-DE" dirty="0"/>
          </a:p>
        </p:txBody>
      </p:sp>
      <p:sp>
        <p:nvSpPr>
          <p:cNvPr id="19" name="Textplatzhalter 18"/>
          <p:cNvSpPr>
            <a:spLocks noGrp="1"/>
          </p:cNvSpPr>
          <p:nvPr>
            <p:ph type="body" idx="19"/>
          </p:nvPr>
        </p:nvSpPr>
        <p:spPr/>
        <p:txBody>
          <a:bodyPr/>
          <a:lstStyle/>
          <a:p>
            <a:endParaRPr lang="de-DE"/>
          </a:p>
        </p:txBody>
      </p:sp>
      <p:pic>
        <p:nvPicPr>
          <p:cNvPr id="21" name="Bildplatzhalter 8" descr="CHW00221.psd"/>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96738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24"/>
          </p:nvPr>
        </p:nvSpPr>
        <p:spPr/>
      </p:sp>
      <p:sp>
        <p:nvSpPr>
          <p:cNvPr id="3" name="Textplatzhalter 2"/>
          <p:cNvSpPr>
            <a:spLocks noGrp="1"/>
          </p:cNvSpPr>
          <p:nvPr>
            <p:ph type="body" idx="25"/>
          </p:nvPr>
        </p:nvSpPr>
        <p:spPr>
          <a:xfrm>
            <a:off x="282576" y="4146742"/>
            <a:ext cx="2057400" cy="1626135"/>
          </a:xfrm>
        </p:spPr>
        <p:txBody>
          <a:bodyPr/>
          <a:lstStyle/>
          <a:p>
            <a:r>
              <a:rPr lang="de-DE" dirty="0" smtClean="0"/>
              <a:t>Haushaltsgegenstände: </a:t>
            </a:r>
            <a:br>
              <a:rPr lang="de-DE" dirty="0" smtClean="0"/>
            </a:br>
            <a:r>
              <a:rPr lang="de-DE" dirty="0" smtClean="0"/>
              <a:t>u. a. </a:t>
            </a:r>
            <a:r>
              <a:rPr lang="de-DE" dirty="0" err="1" smtClean="0"/>
              <a:t>Sofra</a:t>
            </a:r>
            <a:r>
              <a:rPr lang="de-DE" dirty="0" smtClean="0"/>
              <a:t>-Tischchen mit </a:t>
            </a:r>
            <a:r>
              <a:rPr lang="de-DE" dirty="0" err="1" smtClean="0"/>
              <a:t>Bergtee</a:t>
            </a:r>
            <a:r>
              <a:rPr lang="de-DE" dirty="0" smtClean="0"/>
              <a:t>, Rundbrett und </a:t>
            </a:r>
            <a:r>
              <a:rPr lang="de-DE" dirty="0" err="1" smtClean="0"/>
              <a:t>Rollstab</a:t>
            </a:r>
            <a:r>
              <a:rPr lang="de-DE" dirty="0" smtClean="0"/>
              <a:t> zum Auswellen des </a:t>
            </a:r>
            <a:r>
              <a:rPr lang="de-DE" dirty="0" err="1" smtClean="0"/>
              <a:t>Byrek</a:t>
            </a:r>
            <a:r>
              <a:rPr lang="de-DE" dirty="0" smtClean="0"/>
              <a:t>-Teigs, </a:t>
            </a:r>
            <a:r>
              <a:rPr lang="de-DE" dirty="0" err="1" smtClean="0"/>
              <a:t>handgeknüpf-ter</a:t>
            </a:r>
            <a:r>
              <a:rPr lang="de-DE" dirty="0" smtClean="0"/>
              <a:t> </a:t>
            </a:r>
            <a:r>
              <a:rPr lang="de-DE" dirty="0" err="1" smtClean="0"/>
              <a:t>Lenvenzë</a:t>
            </a:r>
            <a:r>
              <a:rPr lang="de-DE" dirty="0" smtClean="0"/>
              <a:t>-Teppich</a:t>
            </a:r>
            <a:endParaRPr lang="de-DE" dirty="0"/>
          </a:p>
        </p:txBody>
      </p:sp>
      <p:pic>
        <p:nvPicPr>
          <p:cNvPr id="10" name="Bildplatzhalter 9" descr="CHW00186.psd"/>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p:pic>
      <p:sp>
        <p:nvSpPr>
          <p:cNvPr id="5" name="Bildplatzhalter 4"/>
          <p:cNvSpPr>
            <a:spLocks noGrp="1"/>
          </p:cNvSpPr>
          <p:nvPr>
            <p:ph type="pic" sz="quarter" idx="23"/>
          </p:nvPr>
        </p:nvSpPr>
        <p:spPr/>
      </p:sp>
      <p:sp>
        <p:nvSpPr>
          <p:cNvPr id="6" name="Bildplatzhalter 5"/>
          <p:cNvSpPr>
            <a:spLocks noGrp="1"/>
          </p:cNvSpPr>
          <p:nvPr>
            <p:ph type="pic" sz="quarter" idx="26"/>
          </p:nvPr>
        </p:nvSpPr>
        <p:spPr/>
      </p:sp>
      <p:sp>
        <p:nvSpPr>
          <p:cNvPr id="7" name="Titel 6"/>
          <p:cNvSpPr>
            <a:spLocks noGrp="1"/>
          </p:cNvSpPr>
          <p:nvPr>
            <p:ph type="title"/>
          </p:nvPr>
        </p:nvSpPr>
        <p:spPr/>
        <p:txBody>
          <a:bodyPr/>
          <a:lstStyle/>
          <a:p>
            <a:r>
              <a:rPr lang="de-DE" dirty="0"/>
              <a:t>Ländliche </a:t>
            </a:r>
            <a:r>
              <a:rPr lang="de-DE" dirty="0" smtClean="0"/>
              <a:t>Kultur</a:t>
            </a:r>
            <a:endParaRPr lang="de-DE" dirty="0"/>
          </a:p>
        </p:txBody>
      </p:sp>
      <p:sp>
        <p:nvSpPr>
          <p:cNvPr id="8" name="Textplatzhalter 7"/>
          <p:cNvSpPr>
            <a:spLocks noGrp="1"/>
          </p:cNvSpPr>
          <p:nvPr>
            <p:ph type="body" idx="28"/>
          </p:nvPr>
        </p:nvSpPr>
        <p:spPr/>
        <p:txBody>
          <a:bodyPr/>
          <a:lstStyle/>
          <a:p>
            <a:r>
              <a:rPr lang="de-DE" dirty="0" smtClean="0"/>
              <a:t>Eine eigenständige albanische Kultur taucht erst im Mittelalter auf. Sie ist eine Hirten- und Bauernkultur, die sich in der Abgeschiedenheit der Berge entwickelt hat. </a:t>
            </a:r>
            <a:br>
              <a:rPr lang="de-DE" dirty="0" smtClean="0"/>
            </a:br>
            <a:r>
              <a:rPr lang="de-DE" dirty="0" smtClean="0"/>
              <a:t>Die albanische Sprache ist mit keiner anderen verwandt; erst Ende des 19. Jahrhunderts wurde sie als Schriftsprache vereinheitlicht.</a:t>
            </a:r>
            <a:endParaRPr lang="de-DE" dirty="0"/>
          </a:p>
        </p:txBody>
      </p:sp>
      <p:sp>
        <p:nvSpPr>
          <p:cNvPr id="9" name="Bildplatzhalter 8"/>
          <p:cNvSpPr>
            <a:spLocks noGrp="1"/>
          </p:cNvSpPr>
          <p:nvPr>
            <p:ph type="pic" sz="quarter" idx="29"/>
          </p:nvPr>
        </p:nvSpPr>
        <p:spPr/>
      </p:sp>
    </p:spTree>
    <p:extLst>
      <p:ext uri="{BB962C8B-B14F-4D97-AF65-F5344CB8AC3E}">
        <p14:creationId xmlns:p14="http://schemas.microsoft.com/office/powerpoint/2010/main" val="307131626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descr="100_5398.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8" name="Textplatzhalter 7"/>
          <p:cNvSpPr>
            <a:spLocks noGrp="1"/>
          </p:cNvSpPr>
          <p:nvPr>
            <p:ph type="body" idx="14"/>
          </p:nvPr>
        </p:nvSpPr>
        <p:spPr/>
        <p:txBody>
          <a:bodyPr/>
          <a:lstStyle/>
          <a:p>
            <a:r>
              <a:rPr lang="de-DE" dirty="0" smtClean="0"/>
              <a:t>Kinder wurden früher in der Wiege festgebunden</a:t>
            </a:r>
            <a:endParaRPr lang="de-DE" dirty="0"/>
          </a:p>
        </p:txBody>
      </p:sp>
      <p:sp>
        <p:nvSpPr>
          <p:cNvPr id="10" name="Textplatzhalter 9"/>
          <p:cNvSpPr>
            <a:spLocks noGrp="1"/>
          </p:cNvSpPr>
          <p:nvPr>
            <p:ph type="body" idx="19"/>
          </p:nvPr>
        </p:nvSpPr>
        <p:spPr/>
        <p:txBody>
          <a:bodyPr/>
          <a:lstStyle/>
          <a:p>
            <a:r>
              <a:rPr lang="de-DE" dirty="0" smtClean="0"/>
              <a:t>Willkommen in der guten Stube</a:t>
            </a:r>
            <a:endParaRPr lang="de-DE" dirty="0"/>
          </a:p>
        </p:txBody>
      </p:sp>
      <p:sp>
        <p:nvSpPr>
          <p:cNvPr id="11" name="Textplatzhalter 10"/>
          <p:cNvSpPr>
            <a:spLocks noGrp="1"/>
          </p:cNvSpPr>
          <p:nvPr>
            <p:ph type="body" idx="20"/>
          </p:nvPr>
        </p:nvSpPr>
        <p:spPr/>
        <p:txBody>
          <a:bodyPr/>
          <a:lstStyle/>
          <a:p>
            <a:r>
              <a:rPr lang="de-DE" dirty="0" smtClean="0"/>
              <a:t>Auch moderne Haushalte haben einen Holzofen – Strom fällt zu oft aus</a:t>
            </a:r>
            <a:endParaRPr lang="de-DE" dirty="0"/>
          </a:p>
        </p:txBody>
      </p:sp>
      <p:pic>
        <p:nvPicPr>
          <p:cNvPr id="14" name="Bildplatzhalter 13" descr="DSC01692.JPG"/>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pic>
        <p:nvPicPr>
          <p:cNvPr id="16" name="Bildplatzhalter 15" descr="WP_20140217_004.jpg"/>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37814239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descr="100_5424.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platzhalter 7"/>
          <p:cNvSpPr>
            <a:spLocks noGrp="1"/>
          </p:cNvSpPr>
          <p:nvPr>
            <p:ph type="body" idx="14"/>
          </p:nvPr>
        </p:nvSpPr>
        <p:spPr/>
        <p:txBody>
          <a:bodyPr/>
          <a:lstStyle/>
          <a:p>
            <a:endParaRPr lang="de-DE"/>
          </a:p>
        </p:txBody>
      </p:sp>
      <p:sp>
        <p:nvSpPr>
          <p:cNvPr id="10" name="Textplatzhalter 9"/>
          <p:cNvSpPr>
            <a:spLocks noGrp="1"/>
          </p:cNvSpPr>
          <p:nvPr>
            <p:ph type="body" idx="19"/>
          </p:nvPr>
        </p:nvSpPr>
        <p:spPr/>
        <p:txBody>
          <a:bodyPr/>
          <a:lstStyle/>
          <a:p>
            <a:r>
              <a:rPr lang="de-DE" dirty="0" smtClean="0"/>
              <a:t>Hier wird noch mit dem traditionellen Butterfass gearbeitet</a:t>
            </a:r>
            <a:endParaRPr lang="de-DE" dirty="0"/>
          </a:p>
        </p:txBody>
      </p:sp>
      <p:sp>
        <p:nvSpPr>
          <p:cNvPr id="11" name="Textplatzhalter 10"/>
          <p:cNvSpPr>
            <a:spLocks noGrp="1"/>
          </p:cNvSpPr>
          <p:nvPr>
            <p:ph type="body" idx="20"/>
          </p:nvPr>
        </p:nvSpPr>
        <p:spPr/>
        <p:txBody>
          <a:bodyPr/>
          <a:lstStyle/>
          <a:p>
            <a:r>
              <a:rPr lang="de-DE" dirty="0" smtClean="0"/>
              <a:t>Zur Begrüßung der Gäste gehören türkischer Kaffee, </a:t>
            </a:r>
            <a:br>
              <a:rPr lang="de-DE" dirty="0" smtClean="0"/>
            </a:br>
            <a:r>
              <a:rPr lang="de-DE" dirty="0" err="1" smtClean="0"/>
              <a:t>Raki</a:t>
            </a:r>
            <a:r>
              <a:rPr lang="de-DE" dirty="0" smtClean="0"/>
              <a:t> (vor allem für die Männer) und eine süße Kleinigkeit</a:t>
            </a:r>
            <a:endParaRPr lang="de-DE" dirty="0"/>
          </a:p>
        </p:txBody>
      </p:sp>
      <p:pic>
        <p:nvPicPr>
          <p:cNvPr id="14" name="Bildplatzhalter 13" descr="CHW00089.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20" name="Bildplatzhalter 19" descr="100_5477.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29394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20151025_101112.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6" name="Textplatzhalter 5"/>
          <p:cNvSpPr>
            <a:spLocks noGrp="1"/>
          </p:cNvSpPr>
          <p:nvPr>
            <p:ph type="body" idx="14"/>
          </p:nvPr>
        </p:nvSpPr>
        <p:spPr/>
        <p:txBody>
          <a:bodyPr/>
          <a:lstStyle/>
          <a:p>
            <a:r>
              <a:rPr lang="de-DE" dirty="0" smtClean="0"/>
              <a:t>A </a:t>
            </a:r>
            <a:r>
              <a:rPr lang="de-DE" dirty="0" err="1" smtClean="0"/>
              <a:t>propos</a:t>
            </a:r>
            <a:r>
              <a:rPr lang="de-DE" dirty="0" smtClean="0"/>
              <a:t> </a:t>
            </a:r>
            <a:r>
              <a:rPr lang="de-DE" dirty="0" err="1" smtClean="0"/>
              <a:t>Raki</a:t>
            </a:r>
            <a:r>
              <a:rPr lang="de-DE" dirty="0" smtClean="0"/>
              <a:t>: Den brennt natürlich jeder selbst</a:t>
            </a:r>
            <a:endParaRPr lang="de-DE" dirty="0"/>
          </a:p>
        </p:txBody>
      </p:sp>
      <p:sp>
        <p:nvSpPr>
          <p:cNvPr id="8" name="Textplatzhalter 7"/>
          <p:cNvSpPr>
            <a:spLocks noGrp="1"/>
          </p:cNvSpPr>
          <p:nvPr>
            <p:ph type="body" idx="16"/>
          </p:nvPr>
        </p:nvSpPr>
        <p:spPr/>
        <p:txBody>
          <a:bodyPr/>
          <a:lstStyle/>
          <a:p>
            <a:r>
              <a:rPr lang="de-DE" dirty="0" err="1" smtClean="0"/>
              <a:t>Gëzuar</a:t>
            </a:r>
            <a:r>
              <a:rPr lang="de-DE" dirty="0" smtClean="0"/>
              <a:t>!</a:t>
            </a:r>
            <a:endParaRPr lang="de-DE" dirty="0"/>
          </a:p>
        </p:txBody>
      </p:sp>
      <p:pic>
        <p:nvPicPr>
          <p:cNvPr id="12" name="Bildplatzhalter 11" descr="P8302218.JPG"/>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228833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CHW0008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endParaRPr lang="de-DE" dirty="0"/>
          </a:p>
        </p:txBody>
      </p:sp>
      <p:sp>
        <p:nvSpPr>
          <p:cNvPr id="5" name="Textplatzhalter 4"/>
          <p:cNvSpPr>
            <a:spLocks noGrp="1"/>
          </p:cNvSpPr>
          <p:nvPr>
            <p:ph type="body" idx="16"/>
          </p:nvPr>
        </p:nvSpPr>
        <p:spPr/>
        <p:txBody>
          <a:bodyPr/>
          <a:lstStyle/>
          <a:p>
            <a:r>
              <a:rPr lang="de-DE" dirty="0"/>
              <a:t>Ein Webstuhl gehörte früher zu jedem Haushalt, heute ist er sehr selten</a:t>
            </a:r>
          </a:p>
          <a:p>
            <a:endParaRPr lang="de-DE" dirty="0"/>
          </a:p>
        </p:txBody>
      </p:sp>
      <p:pic>
        <p:nvPicPr>
          <p:cNvPr id="9" name="Bildplatzhalter 8" descr="Elbasan &amp; Berat 023.JPG"/>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1054392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DSC08418.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p:cNvSpPr>
            <a:spLocks noGrp="1"/>
          </p:cNvSpPr>
          <p:nvPr>
            <p:ph type="body" idx="14"/>
          </p:nvPr>
        </p:nvSpPr>
        <p:spPr/>
        <p:txBody>
          <a:bodyPr/>
          <a:lstStyle/>
          <a:p>
            <a:r>
              <a:rPr lang="de-DE" dirty="0" smtClean="0"/>
              <a:t>Folkloristische Tänze und Kleidung sind inzwischen eher etwas für touristische Aufführungen</a:t>
            </a:r>
            <a:endParaRPr lang="de-DE" dirty="0"/>
          </a:p>
        </p:txBody>
      </p:sp>
      <p:pic>
        <p:nvPicPr>
          <p:cNvPr id="7" name="Bildplatzhalter 6" descr="CHW00297.psd"/>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6"/>
          </p:nvPr>
        </p:nvSpPr>
        <p:spPr/>
        <p:txBody>
          <a:bodyPr/>
          <a:lstStyle/>
          <a:p>
            <a:r>
              <a:rPr lang="de-DE" dirty="0" smtClean="0"/>
              <a:t>Traditionelle Musik mit </a:t>
            </a:r>
            <a:br>
              <a:rPr lang="de-DE" dirty="0" smtClean="0"/>
            </a:br>
            <a:r>
              <a:rPr lang="de-DE" dirty="0" smtClean="0"/>
              <a:t>der </a:t>
            </a:r>
            <a:r>
              <a:rPr lang="de-DE" dirty="0" err="1" smtClean="0"/>
              <a:t>Gaida</a:t>
            </a:r>
            <a:r>
              <a:rPr lang="de-DE" dirty="0" smtClean="0"/>
              <a:t>, einer Sackpfeife aus Ziegenhaut, die auf dem ganzen Balkan beheimatet ist</a:t>
            </a:r>
            <a:endParaRPr lang="de-DE" dirty="0"/>
          </a:p>
        </p:txBody>
      </p:sp>
    </p:spTree>
    <p:extLst>
      <p:ext uri="{BB962C8B-B14F-4D97-AF65-F5344CB8AC3E}">
        <p14:creationId xmlns:p14="http://schemas.microsoft.com/office/powerpoint/2010/main" val="381669922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CHW00096.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3" name="Textplatzhalter 2"/>
          <p:cNvSpPr>
            <a:spLocks noGrp="1"/>
          </p:cNvSpPr>
          <p:nvPr>
            <p:ph type="body" idx="14"/>
          </p:nvPr>
        </p:nvSpPr>
        <p:spPr/>
        <p:txBody>
          <a:bodyPr/>
          <a:lstStyle/>
          <a:p>
            <a:r>
              <a:rPr lang="de-DE" dirty="0" smtClean="0"/>
              <a:t>Die traditionellen Tänze sind aber sehr wohl lebendig und gehören zu jedem Fest – auf dem Land wie in der Stadt, bei Jung und Alt</a:t>
            </a:r>
            <a:endParaRPr lang="de-DE" dirty="0"/>
          </a:p>
        </p:txBody>
      </p:sp>
      <p:pic>
        <p:nvPicPr>
          <p:cNvPr id="7" name="Bildplatzhalter 6" descr="CHW00095.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6"/>
          </p:nvPr>
        </p:nvSpPr>
        <p:spPr/>
        <p:txBody>
          <a:bodyPr/>
          <a:lstStyle/>
          <a:p>
            <a:r>
              <a:rPr lang="de-DE" dirty="0" smtClean="0"/>
              <a:t>Wenn es etwas zu feiern gibt, wird ein Lamm geschlachtet und gebraten</a:t>
            </a:r>
            <a:endParaRPr lang="de-DE" dirty="0"/>
          </a:p>
        </p:txBody>
      </p:sp>
    </p:spTree>
    <p:extLst>
      <p:ext uri="{BB962C8B-B14F-4D97-AF65-F5344CB8AC3E}">
        <p14:creationId xmlns:p14="http://schemas.microsoft.com/office/powerpoint/2010/main" val="3693361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565885" y="5780095"/>
            <a:ext cx="6303417" cy="833804"/>
          </a:xfrm>
        </p:spPr>
        <p:txBody>
          <a:bodyPr/>
          <a:lstStyle/>
          <a:p>
            <a:r>
              <a:rPr lang="de-DE" dirty="0" smtClean="0"/>
              <a:t>Auf dem zentralen Skanderbeg-Platz in Tirana sind die kulturellen Wurzeln des Landes vereint: Hinter dem Standbild des Volkshelden Skanderbeg stehen eine Moschee, eine christliche Kirche und das Nationalmuseum im sozialistischen Stil.</a:t>
            </a:r>
            <a:endParaRPr lang="de-DE" dirty="0"/>
          </a:p>
        </p:txBody>
      </p:sp>
      <p:pic>
        <p:nvPicPr>
          <p:cNvPr id="4" name="Bildplatzhalter 3" descr="CHW00156.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3976874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CHW0016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platzhalter 2"/>
          <p:cNvSpPr>
            <a:spLocks noGrp="1"/>
          </p:cNvSpPr>
          <p:nvPr>
            <p:ph type="body" idx="14"/>
          </p:nvPr>
        </p:nvSpPr>
        <p:spPr/>
        <p:txBody>
          <a:bodyPr/>
          <a:lstStyle/>
          <a:p>
            <a:r>
              <a:rPr lang="de-DE" dirty="0" err="1" smtClean="0"/>
              <a:t>Byrek</a:t>
            </a:r>
            <a:r>
              <a:rPr lang="de-DE" dirty="0" smtClean="0"/>
              <a:t> ist ein Blätterteig-Gericht, das nach Möglichkeit immer noch in der Glut gebacken wird</a:t>
            </a:r>
            <a:endParaRPr lang="de-DE" dirty="0"/>
          </a:p>
        </p:txBody>
      </p:sp>
      <p:pic>
        <p:nvPicPr>
          <p:cNvPr id="7" name="Bildplatzhalter 6" descr="CHW00162.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platzhalter 4"/>
          <p:cNvSpPr>
            <a:spLocks noGrp="1"/>
          </p:cNvSpPr>
          <p:nvPr>
            <p:ph type="body" idx="16"/>
          </p:nvPr>
        </p:nvSpPr>
        <p:spPr/>
        <p:txBody>
          <a:bodyPr/>
          <a:lstStyle/>
          <a:p>
            <a:r>
              <a:rPr lang="de-DE" dirty="0" smtClean="0"/>
              <a:t>Serviert wird es z. B. mit Kartoffelwürfeln, Spinat oder Hackfleisch. In den Städten wird </a:t>
            </a:r>
            <a:r>
              <a:rPr lang="de-DE" dirty="0" err="1" smtClean="0"/>
              <a:t>Byrek</a:t>
            </a:r>
            <a:r>
              <a:rPr lang="de-DE" dirty="0" smtClean="0"/>
              <a:t> auch als Imbiss angeboten.</a:t>
            </a:r>
            <a:endParaRPr lang="de-DE" dirty="0"/>
          </a:p>
        </p:txBody>
      </p:sp>
    </p:spTree>
    <p:extLst>
      <p:ext uri="{BB962C8B-B14F-4D97-AF65-F5344CB8AC3E}">
        <p14:creationId xmlns:p14="http://schemas.microsoft.com/office/powerpoint/2010/main" val="394337255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p:cNvSpPr>
            <a:spLocks noGrp="1"/>
          </p:cNvSpPr>
          <p:nvPr>
            <p:ph type="pic" sz="quarter" idx="24"/>
          </p:nvPr>
        </p:nvSpPr>
        <p:spPr/>
      </p:sp>
      <p:sp>
        <p:nvSpPr>
          <p:cNvPr id="8" name="Textplatzhalter 7"/>
          <p:cNvSpPr>
            <a:spLocks noGrp="1"/>
          </p:cNvSpPr>
          <p:nvPr>
            <p:ph type="body" idx="25"/>
          </p:nvPr>
        </p:nvSpPr>
        <p:spPr/>
        <p:txBody>
          <a:bodyPr/>
          <a:lstStyle/>
          <a:p>
            <a:r>
              <a:rPr lang="de-DE" dirty="0" smtClean="0"/>
              <a:t>Empfang beim neuen Bürgermeister von Pogradec, </a:t>
            </a:r>
            <a:r>
              <a:rPr lang="de-DE" dirty="0" err="1" smtClean="0"/>
              <a:t>Eduart</a:t>
            </a:r>
            <a:r>
              <a:rPr lang="de-DE" dirty="0" smtClean="0"/>
              <a:t> </a:t>
            </a:r>
            <a:r>
              <a:rPr lang="de-DE" dirty="0" err="1" smtClean="0"/>
              <a:t>Kapri</a:t>
            </a:r>
            <a:endParaRPr lang="de-DE" dirty="0"/>
          </a:p>
        </p:txBody>
      </p:sp>
      <p:sp>
        <p:nvSpPr>
          <p:cNvPr id="6" name="Bildplatzhalter 5"/>
          <p:cNvSpPr>
            <a:spLocks noGrp="1"/>
          </p:cNvSpPr>
          <p:nvPr>
            <p:ph type="pic" sz="quarter" idx="23"/>
          </p:nvPr>
        </p:nvSpPr>
        <p:spPr/>
      </p:sp>
      <p:sp>
        <p:nvSpPr>
          <p:cNvPr id="9" name="Bildplatzhalter 8"/>
          <p:cNvSpPr>
            <a:spLocks noGrp="1"/>
          </p:cNvSpPr>
          <p:nvPr>
            <p:ph type="pic" sz="quarter" idx="26"/>
          </p:nvPr>
        </p:nvSpPr>
        <p:spPr/>
      </p:sp>
      <p:sp>
        <p:nvSpPr>
          <p:cNvPr id="5" name="Titel 4"/>
          <p:cNvSpPr>
            <a:spLocks noGrp="1"/>
          </p:cNvSpPr>
          <p:nvPr>
            <p:ph type="title"/>
          </p:nvPr>
        </p:nvSpPr>
        <p:spPr/>
        <p:txBody>
          <a:bodyPr/>
          <a:lstStyle/>
          <a:p>
            <a:r>
              <a:rPr lang="de-DE" dirty="0" smtClean="0"/>
              <a:t>Partnerschaftliche Weiterentwicklung</a:t>
            </a:r>
            <a:endParaRPr lang="de-DE" dirty="0"/>
          </a:p>
        </p:txBody>
      </p:sp>
      <p:sp>
        <p:nvSpPr>
          <p:cNvPr id="10" name="Textplatzhalter 9"/>
          <p:cNvSpPr>
            <a:spLocks noGrp="1"/>
          </p:cNvSpPr>
          <p:nvPr>
            <p:ph type="body" idx="28"/>
          </p:nvPr>
        </p:nvSpPr>
        <p:spPr/>
        <p:txBody>
          <a:bodyPr/>
          <a:lstStyle/>
          <a:p>
            <a:r>
              <a:rPr lang="de-DE" dirty="0" smtClean="0"/>
              <a:t>2015 wurde die gesamte </a:t>
            </a:r>
            <a:r>
              <a:rPr lang="de-DE" dirty="0" err="1" smtClean="0"/>
              <a:t>Mokra</a:t>
            </a:r>
            <a:r>
              <a:rPr lang="de-DE" dirty="0" smtClean="0"/>
              <a:t>-Region nach Pogradec eingemeindet. Dadurch können die Dörfer noch mehr ins Abseits geraten, es eröffnen sich aber auch Chancen auf effektivere Projekte. Wir arbeiten mit der neuen Stadtverwaltung zusammen, um die Lebensverhältnisse für die Menschen auf dem Land zu verbessern.</a:t>
            </a:r>
            <a:endParaRPr lang="de-DE" dirty="0"/>
          </a:p>
        </p:txBody>
      </p:sp>
      <p:sp>
        <p:nvSpPr>
          <p:cNvPr id="11" name="Bildplatzhalter 10"/>
          <p:cNvSpPr>
            <a:spLocks noGrp="1"/>
          </p:cNvSpPr>
          <p:nvPr>
            <p:ph type="pic" sz="quarter" idx="29"/>
          </p:nvPr>
        </p:nvSpPr>
        <p:spPr/>
      </p:sp>
      <p:pic>
        <p:nvPicPr>
          <p:cNvPr id="14" name="Bildplatzhalter 13" descr="20150929_164234.jpg"/>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55165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80000">
            <a:off x="4524646" y="-8958"/>
            <a:ext cx="4582800" cy="6480000"/>
          </a:xfrm>
          <a:prstGeom prst="rect">
            <a:avLst/>
          </a:prstGeom>
        </p:spPr>
      </p:pic>
      <p:sp>
        <p:nvSpPr>
          <p:cNvPr id="2" name="Titel 1"/>
          <p:cNvSpPr>
            <a:spLocks noGrp="1"/>
          </p:cNvSpPr>
          <p:nvPr>
            <p:ph type="title"/>
          </p:nvPr>
        </p:nvSpPr>
        <p:spPr/>
        <p:txBody>
          <a:bodyPr/>
          <a:lstStyle/>
          <a:p>
            <a:r>
              <a:rPr lang="de-DE" dirty="0" smtClean="0"/>
              <a:t>Weitere Infomedien</a:t>
            </a:r>
            <a:endParaRPr lang="de-DE" dirty="0"/>
          </a:p>
        </p:txBody>
      </p:sp>
      <p:sp>
        <p:nvSpPr>
          <p:cNvPr id="3" name="Inhaltsplatzhalter 2"/>
          <p:cNvSpPr>
            <a:spLocks noGrp="1"/>
          </p:cNvSpPr>
          <p:nvPr>
            <p:ph sz="quarter" idx="26"/>
          </p:nvPr>
        </p:nvSpPr>
        <p:spPr>
          <a:xfrm>
            <a:off x="570034" y="1188000"/>
            <a:ext cx="3431064" cy="5398523"/>
          </a:xfrm>
        </p:spPr>
        <p:txBody>
          <a:bodyPr/>
          <a:lstStyle/>
          <a:p>
            <a:r>
              <a:rPr lang="de-DE" dirty="0" smtClean="0"/>
              <a:t>Albanienheft</a:t>
            </a:r>
            <a:br>
              <a:rPr lang="de-DE" dirty="0" smtClean="0"/>
            </a:br>
            <a:r>
              <a:rPr lang="de-DE" sz="1800" b="0" dirty="0" smtClean="0"/>
              <a:t>Informationen aus Albanien und über die Arbeit des CHW</a:t>
            </a:r>
          </a:p>
          <a:p>
            <a:r>
              <a:rPr lang="de-DE" dirty="0" smtClean="0"/>
              <a:t>Aktuelle Rundbriefe</a:t>
            </a:r>
          </a:p>
          <a:p>
            <a:r>
              <a:rPr lang="de-DE" dirty="0" smtClean="0"/>
              <a:t>Flyer (de/al) + Plakate, Präsentationen</a:t>
            </a:r>
          </a:p>
          <a:p>
            <a:r>
              <a:rPr lang="de-DE" dirty="0" smtClean="0"/>
              <a:t>Wanderausstellung </a:t>
            </a:r>
            <a:r>
              <a:rPr lang="de-DE" b="0" dirty="0"/>
              <a:t/>
            </a:r>
            <a:br>
              <a:rPr lang="de-DE" b="0" dirty="0"/>
            </a:br>
            <a:r>
              <a:rPr lang="de-DE" sz="1800" b="0" dirty="0" smtClean="0"/>
              <a:t>für Ihre Gemeinde, Schule, </a:t>
            </a:r>
            <a:br>
              <a:rPr lang="de-DE" sz="1800" b="0" dirty="0" smtClean="0"/>
            </a:br>
            <a:r>
              <a:rPr lang="de-DE" sz="1800" b="0" dirty="0" smtClean="0"/>
              <a:t>Firma, Sparkasse...</a:t>
            </a:r>
            <a:endParaRPr lang="de-DE" sz="1800" dirty="0" smtClean="0"/>
          </a:p>
          <a:p>
            <a:r>
              <a:rPr lang="de-DE" dirty="0" err="1" smtClean="0"/>
              <a:t>www.chwev.de</a:t>
            </a:r>
            <a:endParaRPr lang="de-DE" b="0" dirty="0" smtClean="0"/>
          </a:p>
        </p:txBody>
      </p:sp>
      <p:pic>
        <p:nvPicPr>
          <p:cNvPr id="6" name="Bild 5" descr="CHW-Flyer.pdf"/>
          <p:cNvPicPr>
            <a:picLocks noChangeAspect="1"/>
          </p:cNvPicPr>
          <p:nvPr/>
        </p:nvPicPr>
        <p:blipFill rotWithShape="1">
          <a:blip r:embed="rId3" cstate="screen">
            <a:extLst>
              <a:ext uri="{28A0092B-C50C-407E-A947-70E740481C1C}">
                <a14:useLocalDpi xmlns:a14="http://schemas.microsoft.com/office/drawing/2010/main"/>
              </a:ext>
            </a:extLst>
          </a:blip>
          <a:srcRect l="66346"/>
          <a:stretch/>
        </p:blipFill>
        <p:spPr>
          <a:xfrm rot="180000">
            <a:off x="6002351" y="2127149"/>
            <a:ext cx="2156663" cy="4528454"/>
          </a:xfrm>
          <a:prstGeom prst="rect">
            <a:avLst/>
          </a:prstGeom>
          <a:solidFill>
            <a:srgbClr val="FFFFFF"/>
          </a:solidFill>
          <a:effectLst>
            <a:outerShdw blurRad="127000" dist="127000" dir="2700000" algn="tl" rotWithShape="0">
              <a:prstClr val="black">
                <a:alpha val="40000"/>
              </a:prstClr>
            </a:outerShdw>
          </a:effectLst>
        </p:spPr>
      </p:pic>
      <p:pic>
        <p:nvPicPr>
          <p:cNvPr id="4" name="Bild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0000">
            <a:off x="3232786" y="2498531"/>
            <a:ext cx="3197880" cy="4536000"/>
          </a:xfrm>
          <a:prstGeom prst="rect">
            <a:avLst/>
          </a:prstGeom>
          <a:effectLst>
            <a:outerShdw blurRad="127000" dist="127000" dir="2700000" algn="tl" rotWithShape="0">
              <a:srgbClr val="000000">
                <a:alpha val="40000"/>
              </a:srgbClr>
            </a:outerShdw>
          </a:effectLst>
        </p:spPr>
      </p:pic>
      <p:pic>
        <p:nvPicPr>
          <p:cNvPr id="5" name="Bild 4" descr="WPA2015_Flyer.pdf"/>
          <p:cNvPicPr>
            <a:picLocks noChangeAspect="1"/>
          </p:cNvPicPr>
          <p:nvPr/>
        </p:nvPicPr>
        <p:blipFill rotWithShape="1">
          <a:blip r:embed="rId5" cstate="screen">
            <a:extLst>
              <a:ext uri="{28A0092B-C50C-407E-A947-70E740481C1C}">
                <a14:useLocalDpi xmlns:a14="http://schemas.microsoft.com/office/drawing/2010/main"/>
              </a:ext>
            </a:extLst>
          </a:blip>
          <a:srcRect l="66847"/>
          <a:stretch/>
        </p:blipFill>
        <p:spPr>
          <a:xfrm rot="180000">
            <a:off x="7212482" y="2023021"/>
            <a:ext cx="2127110" cy="4533900"/>
          </a:xfrm>
          <a:prstGeom prst="rect">
            <a:avLst/>
          </a:prstGeom>
          <a:solidFill>
            <a:schemeClr val="bg1"/>
          </a:solidFill>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170968518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4"/>
          </p:nvPr>
        </p:nvSpPr>
        <p:spPr/>
        <p:txBody>
          <a:bodyPr/>
          <a:lstStyle/>
          <a:p>
            <a:pPr lvl="0"/>
            <a:r>
              <a:rPr lang="de-DE" dirty="0"/>
              <a:t>© 2016 CHW e.V.</a:t>
            </a:r>
          </a:p>
          <a:p>
            <a:pPr lvl="0"/>
            <a:r>
              <a:rPr lang="de-DE" dirty="0"/>
              <a:t>Inhalt: Matthias Pommranz</a:t>
            </a:r>
          </a:p>
          <a:p>
            <a:pPr lvl="0"/>
            <a:r>
              <a:rPr lang="de-DE" dirty="0"/>
              <a:t>Fotos: </a:t>
            </a:r>
            <a:r>
              <a:rPr lang="de-DE" dirty="0" smtClean="0"/>
              <a:t>Matthias Pommranz, Frieder </a:t>
            </a:r>
            <a:r>
              <a:rPr lang="de-DE" dirty="0"/>
              <a:t>Weinhold, </a:t>
            </a:r>
            <a:r>
              <a:rPr lang="de-DE" dirty="0" smtClean="0"/>
              <a:t/>
            </a:r>
            <a:br>
              <a:rPr lang="de-DE" dirty="0" smtClean="0"/>
            </a:br>
            <a:r>
              <a:rPr lang="de-DE" dirty="0" smtClean="0"/>
              <a:t>Johannes </a:t>
            </a:r>
            <a:r>
              <a:rPr lang="de-DE" dirty="0" err="1" smtClean="0"/>
              <a:t>Coman</a:t>
            </a:r>
            <a:r>
              <a:rPr lang="de-DE" dirty="0" smtClean="0"/>
              <a:t>, Dietmar </a:t>
            </a:r>
            <a:r>
              <a:rPr lang="de-DE" dirty="0" err="1" smtClean="0"/>
              <a:t>Schöer</a:t>
            </a:r>
            <a:r>
              <a:rPr lang="de-DE" dirty="0" smtClean="0"/>
              <a:t>, Hans Otto Weinhold, Christian </a:t>
            </a:r>
            <a:r>
              <a:rPr lang="de-DE" dirty="0"/>
              <a:t>Ahlheim, </a:t>
            </a:r>
            <a:r>
              <a:rPr lang="de-DE" dirty="0" smtClean="0"/>
              <a:t>Reinhard Poppe, Julian Kirschner, </a:t>
            </a:r>
            <a:br>
              <a:rPr lang="de-DE" dirty="0" smtClean="0"/>
            </a:br>
            <a:r>
              <a:rPr lang="de-DE" dirty="0" smtClean="0"/>
              <a:t>Stefan Kost, Leonard </a:t>
            </a:r>
            <a:r>
              <a:rPr lang="de-DE" dirty="0" err="1" smtClean="0"/>
              <a:t>Berberi</a:t>
            </a:r>
            <a:r>
              <a:rPr lang="de-DE" dirty="0" smtClean="0"/>
              <a:t> </a:t>
            </a:r>
            <a:r>
              <a:rPr lang="de-DE" dirty="0"/>
              <a:t>u</a:t>
            </a:r>
            <a:r>
              <a:rPr lang="de-DE" dirty="0" smtClean="0"/>
              <a:t>. a</a:t>
            </a:r>
            <a:r>
              <a:rPr lang="de-DE" dirty="0"/>
              <a:t>.</a:t>
            </a:r>
          </a:p>
          <a:p>
            <a:pPr lvl="0"/>
            <a:r>
              <a:rPr lang="de-DE" dirty="0"/>
              <a:t>Gestaltung: studio2id.de</a:t>
            </a:r>
          </a:p>
          <a:p>
            <a:pPr lvl="0"/>
            <a:endParaRPr lang="de-DE" dirty="0"/>
          </a:p>
          <a:p>
            <a:pPr lvl="0"/>
            <a:r>
              <a:rPr lang="de-DE" dirty="0"/>
              <a:t>Christlicher Hilfsverein Wismar e.V.</a:t>
            </a:r>
          </a:p>
          <a:p>
            <a:pPr lvl="0"/>
            <a:r>
              <a:rPr lang="de-DE" dirty="0"/>
              <a:t>Turnplatz 4, 23970 Wismar</a:t>
            </a:r>
            <a:br>
              <a:rPr lang="de-DE" dirty="0"/>
            </a:br>
            <a:r>
              <a:rPr lang="de-DE" dirty="0"/>
              <a:t>T   +49 (0) 38 41-22 53-0</a:t>
            </a:r>
            <a:br>
              <a:rPr lang="de-DE" dirty="0"/>
            </a:br>
            <a:r>
              <a:rPr lang="de-DE" dirty="0"/>
              <a:t>M +49 (0) 171-4 15 46 06</a:t>
            </a:r>
            <a:br>
              <a:rPr lang="de-DE" dirty="0"/>
            </a:br>
            <a:r>
              <a:rPr lang="de-DE" dirty="0"/>
              <a:t>E   </a:t>
            </a:r>
            <a:r>
              <a:rPr lang="de-DE" dirty="0" err="1"/>
              <a:t>info@chwev.de</a:t>
            </a:r>
            <a:endParaRPr lang="de-DE" dirty="0"/>
          </a:p>
          <a:p>
            <a:pPr lvl="0"/>
            <a:endParaRPr lang="de-DE" dirty="0"/>
          </a:p>
          <a:p>
            <a:pPr lvl="0"/>
            <a:r>
              <a:rPr lang="de-DE" dirty="0" err="1"/>
              <a:t>www.chwev.de</a:t>
            </a:r>
            <a:r>
              <a:rPr lang="de-DE" dirty="0"/>
              <a:t/>
            </a:r>
            <a:br>
              <a:rPr lang="de-DE" dirty="0"/>
            </a:br>
            <a:r>
              <a:rPr lang="de-DE" dirty="0" err="1"/>
              <a:t>www.facebook.com</a:t>
            </a:r>
            <a:r>
              <a:rPr lang="de-DE" dirty="0"/>
              <a:t>/</a:t>
            </a:r>
            <a:r>
              <a:rPr lang="de-DE" dirty="0" err="1"/>
              <a:t>chwev</a:t>
            </a:r>
            <a:endParaRPr lang="de-DE" dirty="0"/>
          </a:p>
        </p:txBody>
      </p:sp>
    </p:spTree>
    <p:extLst>
      <p:ext uri="{BB962C8B-B14F-4D97-AF65-F5344CB8AC3E}">
        <p14:creationId xmlns:p14="http://schemas.microsoft.com/office/powerpoint/2010/main" val="9683818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p:txBody>
          <a:bodyPr/>
          <a:lstStyle/>
          <a:p>
            <a:r>
              <a:rPr lang="de-DE" dirty="0"/>
              <a:t>VW Golf mit 1 PS – Improvisationstalent ist lebensnotwendig in </a:t>
            </a:r>
            <a:r>
              <a:rPr lang="de-DE" dirty="0" smtClean="0"/>
              <a:t>Albanien. </a:t>
            </a:r>
            <a:br>
              <a:rPr lang="de-DE" dirty="0" smtClean="0"/>
            </a:br>
            <a:r>
              <a:rPr lang="de-DE" dirty="0" smtClean="0"/>
              <a:t>Natürlich ist das Gefährt untypisch: Die meisten Autofahrer bevorzugen Mercedes.</a:t>
            </a:r>
            <a:endParaRPr lang="de-DE" dirty="0"/>
          </a:p>
        </p:txBody>
      </p:sp>
      <p:pic>
        <p:nvPicPr>
          <p:cNvPr id="6" name="Bildplatzhalter 5" descr="CHW00101.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91634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andarddesign">
  <a:themeElements>
    <a:clrScheme name="Gaia">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Gaia">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Gaia">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2428</Words>
  <Application>Microsoft Macintosh PowerPoint</Application>
  <PresentationFormat>Bildschirmpräsentation (4:3)</PresentationFormat>
  <Paragraphs>157</Paragraphs>
  <Slides>83</Slides>
  <Notes>0</Notes>
  <HiddenSlides>0</HiddenSlides>
  <MMClips>0</MMClips>
  <ScaleCrop>false</ScaleCrop>
  <HeadingPairs>
    <vt:vector size="4" baseType="variant">
      <vt:variant>
        <vt:lpstr>Design</vt:lpstr>
      </vt:variant>
      <vt:variant>
        <vt:i4>1</vt:i4>
      </vt:variant>
      <vt:variant>
        <vt:lpstr>Folientitel</vt:lpstr>
      </vt:variant>
      <vt:variant>
        <vt:i4>83</vt:i4>
      </vt:variant>
    </vt:vector>
  </HeadingPairs>
  <TitlesOfParts>
    <vt:vector size="84" baseType="lpstr">
      <vt:lpstr>Standarddesign</vt:lpstr>
      <vt:lpstr>Leben in Albanien</vt:lpstr>
      <vt:lpstr>Die Arbeit des CHW</vt:lpstr>
      <vt:lpstr>Fondacioni Diakonia Albania (DA)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Albanien Kurzinfos</vt:lpstr>
      <vt:lpstr>Wirtschaft</vt:lpstr>
      <vt:lpstr>Geschichte</vt:lpstr>
      <vt:lpstr>Leben in der Stadt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Tourismus</vt:lpstr>
      <vt:lpstr>PowerPoint-Präsentation</vt:lpstr>
      <vt:lpstr>PowerPoint-Präsentation</vt:lpstr>
      <vt:lpstr>PowerPoint-Präsentation</vt:lpstr>
      <vt:lpstr>PowerPoint-Präsentation</vt:lpstr>
      <vt:lpstr>PowerPoint-Präsentation</vt:lpstr>
      <vt:lpstr>Fahrt in die Mokra-Region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Leben in den Bergdörfern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Schulen</vt:lpstr>
      <vt:lpstr>PowerPoint-Präsentation</vt:lpstr>
      <vt:lpstr>PowerPoint-Präsentation</vt:lpstr>
      <vt:lpstr>PowerPoint-Präsentation</vt:lpstr>
      <vt:lpstr>PowerPoint-Präsentation</vt:lpstr>
      <vt:lpstr>PowerPoint-Präsentation</vt:lpstr>
      <vt:lpstr>Landwirtschaft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Ländliche Kultur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Partnerschaftliche Weiterentwicklung</vt:lpstr>
      <vt:lpstr>Weitere Infomedien</vt:lpstr>
      <vt:lpstr>PowerPoint-Präsentation</vt:lpstr>
    </vt:vector>
  </TitlesOfParts>
  <Company>Studio2 Informationsdesign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Pommranz</dc:creator>
  <cp:lastModifiedBy>Matthias Pommranz</cp:lastModifiedBy>
  <cp:revision>340</cp:revision>
  <dcterms:created xsi:type="dcterms:W3CDTF">2014-07-17T12:54:32Z</dcterms:created>
  <dcterms:modified xsi:type="dcterms:W3CDTF">2016-01-24T18:56:36Z</dcterms:modified>
</cp:coreProperties>
</file>